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2"/>
  </p:sldMasterIdLst>
  <p:notesMasterIdLst>
    <p:notesMasterId r:id="rId20"/>
  </p:notesMasterIdLst>
  <p:handoutMasterIdLst>
    <p:handoutMasterId r:id="rId21"/>
  </p:handoutMasterIdLst>
  <p:sldIdLst>
    <p:sldId id="256" r:id="rId3"/>
    <p:sldId id="258" r:id="rId4"/>
    <p:sldId id="274" r:id="rId5"/>
    <p:sldId id="273" r:id="rId6"/>
    <p:sldId id="289" r:id="rId7"/>
    <p:sldId id="275" r:id="rId8"/>
    <p:sldId id="277" r:id="rId9"/>
    <p:sldId id="276" r:id="rId10"/>
    <p:sldId id="278" r:id="rId11"/>
    <p:sldId id="280" r:id="rId12"/>
    <p:sldId id="281" r:id="rId13"/>
    <p:sldId id="282" r:id="rId14"/>
    <p:sldId id="286" r:id="rId15"/>
    <p:sldId id="279" r:id="rId16"/>
    <p:sldId id="287" r:id="rId17"/>
    <p:sldId id="283" r:id="rId18"/>
    <p:sldId id="28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015" autoAdjust="0"/>
    <p:restoredTop sz="94660"/>
  </p:normalViewPr>
  <p:slideViewPr>
    <p:cSldViewPr snapToGrid="0">
      <p:cViewPr>
        <p:scale>
          <a:sx n="100" d="100"/>
          <a:sy n="100" d="100"/>
        </p:scale>
        <p:origin x="-72" y="18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3" d="100"/>
          <a:sy n="83" d="100"/>
        </p:scale>
        <p:origin x="1314"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de-DE" smtClean="0"/>
              <a:t>21.09.2016</a:t>
            </a:fld>
            <a:endParaRPr lang="de-DE" dirty="0"/>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lang="de-DE" smtClean="0"/>
              <a:t>‹Nr.›</a:t>
            </a:fld>
            <a:endParaRPr lang="de-DE" dirty="0"/>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de-DE" smtClean="0"/>
              <a:t>21.09.2016</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lang="de-DE" smtClean="0"/>
              <a:t>‹Nr.›</a:t>
            </a:fld>
            <a:endParaRPr lang="de-DE" dirty="0"/>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8" name="Rechteck 7"/>
          <p:cNvSpPr/>
          <p:nvPr/>
        </p:nvSpPr>
        <p:spPr>
          <a:xfrm>
            <a:off x="-1" y="0"/>
            <a:ext cx="12188826" cy="1905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de-DE" dirty="0"/>
          </a:p>
        </p:txBody>
      </p:sp>
      <p:sp>
        <p:nvSpPr>
          <p:cNvPr id="9" name="Rechteck 8"/>
          <p:cNvSpPr/>
          <p:nvPr/>
        </p:nvSpPr>
        <p:spPr>
          <a:xfrm>
            <a:off x="-1" y="5102352"/>
            <a:ext cx="12188826" cy="17556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de-DE" dirty="0"/>
          </a:p>
        </p:txBody>
      </p:sp>
      <p:sp>
        <p:nvSpPr>
          <p:cNvPr id="2" name="Titel 1"/>
          <p:cNvSpPr>
            <a:spLocks noGrp="1"/>
          </p:cNvSpPr>
          <p:nvPr>
            <p:ph type="ctrTitle"/>
          </p:nvPr>
        </p:nvSpPr>
        <p:spPr>
          <a:xfrm>
            <a:off x="1295400" y="2286000"/>
            <a:ext cx="9601200" cy="1517904"/>
          </a:xfrm>
        </p:spPr>
        <p:txBody>
          <a:bodyPr anchor="b"/>
          <a:lstStyle>
            <a:lvl1pPr algn="ctr">
              <a:defRPr sz="5400"/>
            </a:lvl1pPr>
          </a:lstStyle>
          <a:p>
            <a:r>
              <a:rPr lang="de-DE"/>
              <a:t>Titelmasterformat durch Klicken bearbeiten</a:t>
            </a:r>
            <a:endParaRPr lang="de-DE" dirty="0"/>
          </a:p>
        </p:txBody>
      </p:sp>
      <p:sp>
        <p:nvSpPr>
          <p:cNvPr id="3" name="Untertitel 2"/>
          <p:cNvSpPr>
            <a:spLocks noGrp="1"/>
          </p:cNvSpPr>
          <p:nvPr>
            <p:ph type="subTitle" idx="1"/>
          </p:nvPr>
        </p:nvSpPr>
        <p:spPr>
          <a:xfrm>
            <a:off x="1295400" y="3959352"/>
            <a:ext cx="9601200" cy="914400"/>
          </a:xfrm>
        </p:spPr>
        <p:txBody>
          <a:bodyPr>
            <a:normAutofit/>
          </a:bodyPr>
          <a:lstStyle>
            <a:lvl1pPr marL="0" indent="0" algn="ctr">
              <a:spcBef>
                <a:spcPts val="0"/>
              </a:spcBef>
              <a:buNone/>
              <a:defRPr sz="20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Formatvorlage des Untertitelmasters durch Klicken bearbeiten</a:t>
            </a:r>
            <a:endParaRPr lang="de-DE" dirty="0"/>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endParaRPr lang="de-DE" dirty="0"/>
          </a:p>
        </p:txBody>
      </p:sp>
      <p:sp>
        <p:nvSpPr>
          <p:cNvPr id="5" name="Fußzeilenplatzhalter 4"/>
          <p:cNvSpPr>
            <a:spLocks noGrp="1"/>
          </p:cNvSpPr>
          <p:nvPr>
            <p:ph type="ftr" sz="quarter" idx="11"/>
          </p:nvPr>
        </p:nvSpPr>
        <p:spPr/>
        <p:txBody>
          <a:bodyPr/>
          <a:lstStyle/>
          <a:p>
            <a:r>
              <a:rPr lang="de-DE" smtClean="0"/>
              <a:t>BA-SOMA-06-TZ-FS              Andreas Noak</a:t>
            </a:r>
            <a:endParaRPr lang="de-DE" dirty="0"/>
          </a:p>
        </p:txBody>
      </p:sp>
      <p:sp>
        <p:nvSpPr>
          <p:cNvPr id="6" name="Foliennummernplatzhalter 5"/>
          <p:cNvSpPr>
            <a:spLocks noGrp="1"/>
          </p:cNvSpPr>
          <p:nvPr>
            <p:ph type="sldNum" sz="quarter" idx="12"/>
          </p:nvPr>
        </p:nvSpPr>
        <p:spPr/>
        <p:txBody>
          <a:bodyPr/>
          <a:lstStyle/>
          <a:p>
            <a:fld id="{CA8D9AD5-F248-4919-864A-CFD76CC027D6}" type="slidenum">
              <a:rPr lang="de-DE" smtClean="0"/>
              <a:t>‹Nr.›</a:t>
            </a:fld>
            <a:endParaRPr lang="de-DE" dirty="0"/>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274638"/>
            <a:ext cx="2628900" cy="5897562"/>
          </a:xfrm>
        </p:spPr>
        <p:txBody>
          <a:bodyPr vert="eaVert"/>
          <a:lstStyle/>
          <a:p>
            <a:r>
              <a:rPr lang="de-DE"/>
              <a:t>Titelmasterformat durch Klicken bearbeiten</a:t>
            </a:r>
            <a:endParaRPr lang="de-DE" dirty="0"/>
          </a:p>
        </p:txBody>
      </p:sp>
      <p:sp>
        <p:nvSpPr>
          <p:cNvPr id="3" name="Vertikaler Textplatzhalter 2"/>
          <p:cNvSpPr>
            <a:spLocks noGrp="1"/>
          </p:cNvSpPr>
          <p:nvPr>
            <p:ph type="body" orient="vert" idx="1"/>
          </p:nvPr>
        </p:nvSpPr>
        <p:spPr>
          <a:xfrm>
            <a:off x="838200" y="274638"/>
            <a:ext cx="7734300" cy="5897562"/>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endParaRPr lang="de-DE" dirty="0"/>
          </a:p>
        </p:txBody>
      </p:sp>
      <p:sp>
        <p:nvSpPr>
          <p:cNvPr id="5" name="Fußzeilenplatzhalter 4"/>
          <p:cNvSpPr>
            <a:spLocks noGrp="1"/>
          </p:cNvSpPr>
          <p:nvPr>
            <p:ph type="ftr" sz="quarter" idx="11"/>
          </p:nvPr>
        </p:nvSpPr>
        <p:spPr/>
        <p:txBody>
          <a:bodyPr/>
          <a:lstStyle/>
          <a:p>
            <a:r>
              <a:rPr lang="de-DE" smtClean="0"/>
              <a:t>BA-SOMA-06-TZ-FS              Andreas Noak</a:t>
            </a:r>
            <a:endParaRPr lang="de-DE" dirty="0"/>
          </a:p>
        </p:txBody>
      </p:sp>
      <p:sp>
        <p:nvSpPr>
          <p:cNvPr id="6" name="Foliennummernplatzhalter 5"/>
          <p:cNvSpPr>
            <a:spLocks noGrp="1"/>
          </p:cNvSpPr>
          <p:nvPr>
            <p:ph type="sldNum" sz="quarter" idx="12"/>
          </p:nvPr>
        </p:nvSpPr>
        <p:spPr/>
        <p:txBody>
          <a:bodyPr/>
          <a:lstStyle/>
          <a:p>
            <a:fld id="{CA8D9AD5-F248-4919-864A-CFD76CC027D6}" type="slidenum">
              <a:rPr lang="de-DE" smtClean="0"/>
              <a:t>‹Nr.›</a:t>
            </a:fld>
            <a:endParaRPr lang="de-DE" dirty="0"/>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endParaRPr lang="de-DE" dirty="0"/>
          </a:p>
        </p:txBody>
      </p:sp>
      <p:sp>
        <p:nvSpPr>
          <p:cNvPr id="5" name="Fußzeilenplatzhalter 4"/>
          <p:cNvSpPr>
            <a:spLocks noGrp="1"/>
          </p:cNvSpPr>
          <p:nvPr>
            <p:ph type="ftr" sz="quarter" idx="11"/>
          </p:nvPr>
        </p:nvSpPr>
        <p:spPr/>
        <p:txBody>
          <a:bodyPr/>
          <a:lstStyle/>
          <a:p>
            <a:r>
              <a:rPr lang="de-DE" smtClean="0"/>
              <a:t>BA-SOMA-06-TZ-FS              Andreas Noak</a:t>
            </a:r>
            <a:endParaRPr lang="de-DE" dirty="0"/>
          </a:p>
        </p:txBody>
      </p:sp>
      <p:sp>
        <p:nvSpPr>
          <p:cNvPr id="6" name="Foliennummernplatzhalter 5"/>
          <p:cNvSpPr>
            <a:spLocks noGrp="1"/>
          </p:cNvSpPr>
          <p:nvPr>
            <p:ph type="sldNum" sz="quarter" idx="12"/>
          </p:nvPr>
        </p:nvSpPr>
        <p:spPr/>
        <p:txBody>
          <a:bodyPr/>
          <a:lstStyle/>
          <a:p>
            <a:fld id="{CA8D9AD5-F248-4919-864A-CFD76CC027D6}" type="slidenum">
              <a:rPr lang="de-DE" smtClean="0"/>
              <a:t>‹Nr.›</a:t>
            </a:fld>
            <a:endParaRPr lang="de-DE" dirty="0"/>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
    <p:spTree>
      <p:nvGrpSpPr>
        <p:cNvPr id="1" name=""/>
        <p:cNvGrpSpPr/>
        <p:nvPr/>
      </p:nvGrpSpPr>
      <p:grpSpPr>
        <a:xfrm>
          <a:off x="0" y="0"/>
          <a:ext cx="0" cy="0"/>
          <a:chOff x="0" y="0"/>
          <a:chExt cx="0" cy="0"/>
        </a:xfrm>
      </p:grpSpPr>
      <p:sp>
        <p:nvSpPr>
          <p:cNvPr id="7" name="Rechteck 6"/>
          <p:cNvSpPr/>
          <p:nvPr/>
        </p:nvSpPr>
        <p:spPr>
          <a:xfrm>
            <a:off x="0" y="274320"/>
            <a:ext cx="12192000" cy="6309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1295400" y="2130552"/>
            <a:ext cx="9601200" cy="2359152"/>
          </a:xfrm>
        </p:spPr>
        <p:txBody>
          <a:bodyPr anchor="b">
            <a:normAutofit/>
          </a:bodyPr>
          <a:lstStyle>
            <a:lvl1pPr algn="ctr">
              <a:defRPr sz="5400" b="0"/>
            </a:lvl1pPr>
          </a:lstStyle>
          <a:p>
            <a:r>
              <a:rPr lang="de-DE"/>
              <a:t>Titelmasterformat durch Klicken bearbeiten</a:t>
            </a:r>
            <a:endParaRPr lang="de-DE" dirty="0"/>
          </a:p>
        </p:txBody>
      </p:sp>
      <p:sp>
        <p:nvSpPr>
          <p:cNvPr id="3" name="Textplatzhalter 2"/>
          <p:cNvSpPr>
            <a:spLocks noGrp="1"/>
          </p:cNvSpPr>
          <p:nvPr>
            <p:ph type="body" idx="1"/>
          </p:nvPr>
        </p:nvSpPr>
        <p:spPr>
          <a:xfrm>
            <a:off x="1295400" y="4572000"/>
            <a:ext cx="9601200" cy="841248"/>
          </a:xfrm>
        </p:spPr>
        <p:txBody>
          <a:bodyPr anchor="t"/>
          <a:lstStyle>
            <a:lvl1pPr marL="0" indent="0" algn="ctr">
              <a:spcBef>
                <a:spcPts val="0"/>
              </a:spcBef>
              <a:buNone/>
              <a:defRPr sz="20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endParaRPr lang="de-DE" dirty="0"/>
          </a:p>
        </p:txBody>
      </p:sp>
      <p:sp>
        <p:nvSpPr>
          <p:cNvPr id="5" name="Fußzeilenplatzhalter 4"/>
          <p:cNvSpPr>
            <a:spLocks noGrp="1"/>
          </p:cNvSpPr>
          <p:nvPr>
            <p:ph type="ftr" sz="quarter" idx="11"/>
          </p:nvPr>
        </p:nvSpPr>
        <p:spPr/>
        <p:txBody>
          <a:bodyPr/>
          <a:lstStyle/>
          <a:p>
            <a:r>
              <a:rPr lang="de-DE" smtClean="0"/>
              <a:t>BA-SOMA-06-TZ-FS              Andreas Noak</a:t>
            </a:r>
            <a:endParaRPr lang="de-DE" dirty="0"/>
          </a:p>
        </p:txBody>
      </p:sp>
      <p:sp>
        <p:nvSpPr>
          <p:cNvPr id="6" name="Foliennummernplatzhalter 5"/>
          <p:cNvSpPr>
            <a:spLocks noGrp="1"/>
          </p:cNvSpPr>
          <p:nvPr>
            <p:ph type="sldNum" sz="quarter" idx="12"/>
          </p:nvPr>
        </p:nvSpPr>
        <p:spPr/>
        <p:txBody>
          <a:bodyPr/>
          <a:lstStyle/>
          <a:p>
            <a:fld id="{CA8D9AD5-F248-4919-864A-CFD76CC027D6}" type="slidenum">
              <a:rPr lang="de-DE" smtClean="0"/>
              <a:t>‹Nr.›</a:t>
            </a:fld>
            <a:endParaRPr lang="de-DE" dirty="0"/>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1341120" y="467360"/>
            <a:ext cx="9509760" cy="1233424"/>
          </a:xfrm>
        </p:spPr>
        <p:txBody>
          <a:bodyPr/>
          <a:lstStyle/>
          <a:p>
            <a:r>
              <a:rPr lang="de-DE"/>
              <a:t>Titelmasterformat durch Klicken bearbeiten</a:t>
            </a:r>
            <a:endParaRPr lang="de-DE" dirty="0"/>
          </a:p>
        </p:txBody>
      </p:sp>
      <p:sp>
        <p:nvSpPr>
          <p:cNvPr id="3" name="Inhaltsplatzhalter 2"/>
          <p:cNvSpPr>
            <a:spLocks noGrp="1"/>
          </p:cNvSpPr>
          <p:nvPr>
            <p:ph sz="half" idx="1"/>
          </p:nvPr>
        </p:nvSpPr>
        <p:spPr>
          <a:xfrm>
            <a:off x="134112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627888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p:cNvSpPr>
            <a:spLocks noGrp="1"/>
          </p:cNvSpPr>
          <p:nvPr>
            <p:ph type="dt" sz="half" idx="10"/>
          </p:nvPr>
        </p:nvSpPr>
        <p:spPr/>
        <p:txBody>
          <a:bodyPr/>
          <a:lstStyle/>
          <a:p>
            <a:endParaRPr lang="de-DE" dirty="0"/>
          </a:p>
        </p:txBody>
      </p:sp>
      <p:sp>
        <p:nvSpPr>
          <p:cNvPr id="6" name="Fußzeilenplatzhalter 5"/>
          <p:cNvSpPr>
            <a:spLocks noGrp="1"/>
          </p:cNvSpPr>
          <p:nvPr>
            <p:ph type="ftr" sz="quarter" idx="11"/>
          </p:nvPr>
        </p:nvSpPr>
        <p:spPr/>
        <p:txBody>
          <a:bodyPr/>
          <a:lstStyle/>
          <a:p>
            <a:r>
              <a:rPr lang="de-DE" smtClean="0"/>
              <a:t>BA-SOMA-06-TZ-FS              Andreas Noak</a:t>
            </a:r>
            <a:endParaRPr lang="de-DE" dirty="0"/>
          </a:p>
        </p:txBody>
      </p:sp>
      <p:sp>
        <p:nvSpPr>
          <p:cNvPr id="7" name="Foliennummernplatzhalter 6"/>
          <p:cNvSpPr>
            <a:spLocks noGrp="1"/>
          </p:cNvSpPr>
          <p:nvPr>
            <p:ph type="sldNum" sz="quarter" idx="12"/>
          </p:nvPr>
        </p:nvSpPr>
        <p:spPr/>
        <p:txBody>
          <a:bodyPr/>
          <a:lstStyle/>
          <a:p>
            <a:fld id="{0D06EF73-9DB8-4763-865F-2F88181A4732}" type="slidenum">
              <a:rPr lang="de-DE" smtClean="0"/>
              <a:t>‹Nr.›</a:t>
            </a:fld>
            <a:endParaRPr lang="de-DE" dirty="0"/>
          </a:p>
        </p:txBody>
      </p:sp>
    </p:spTree>
    <p:extLst>
      <p:ext uri="{BB962C8B-B14F-4D97-AF65-F5344CB8AC3E}">
        <p14:creationId xmlns:p14="http://schemas.microsoft.com/office/powerpoint/2010/main" val="29230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1341120" y="466344"/>
            <a:ext cx="9509760" cy="1234440"/>
          </a:xfrm>
        </p:spPr>
        <p:txBody>
          <a:bodyPr/>
          <a:lstStyle/>
          <a:p>
            <a:r>
              <a:rPr lang="de-DE"/>
              <a:t>Titelmasterformat durch Klicken bearbeiten</a:t>
            </a:r>
            <a:endParaRPr lang="de-DE" dirty="0"/>
          </a:p>
        </p:txBody>
      </p:sp>
      <p:sp>
        <p:nvSpPr>
          <p:cNvPr id="3" name="Textplatzhalter 2"/>
          <p:cNvSpPr>
            <a:spLocks noGrp="1"/>
          </p:cNvSpPr>
          <p:nvPr>
            <p:ph type="body" idx="1"/>
          </p:nvPr>
        </p:nvSpPr>
        <p:spPr>
          <a:xfrm>
            <a:off x="1341120" y="1837464"/>
            <a:ext cx="4572000" cy="766588"/>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134112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4"/>
          <p:cNvSpPr>
            <a:spLocks noGrp="1"/>
          </p:cNvSpPr>
          <p:nvPr>
            <p:ph type="body" sz="quarter" idx="3"/>
          </p:nvPr>
        </p:nvSpPr>
        <p:spPr>
          <a:xfrm>
            <a:off x="6278880" y="1837464"/>
            <a:ext cx="4572000" cy="766588"/>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27888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Datumsplatzhalter 6"/>
          <p:cNvSpPr>
            <a:spLocks noGrp="1"/>
          </p:cNvSpPr>
          <p:nvPr>
            <p:ph type="dt" sz="half" idx="10"/>
          </p:nvPr>
        </p:nvSpPr>
        <p:spPr/>
        <p:txBody>
          <a:bodyPr/>
          <a:lstStyle/>
          <a:p>
            <a:endParaRPr lang="de-DE" dirty="0"/>
          </a:p>
        </p:txBody>
      </p:sp>
      <p:sp>
        <p:nvSpPr>
          <p:cNvPr id="8" name="Fußzeilenplatzhalter 7"/>
          <p:cNvSpPr>
            <a:spLocks noGrp="1"/>
          </p:cNvSpPr>
          <p:nvPr>
            <p:ph type="ftr" sz="quarter" idx="11"/>
          </p:nvPr>
        </p:nvSpPr>
        <p:spPr/>
        <p:txBody>
          <a:bodyPr/>
          <a:lstStyle/>
          <a:p>
            <a:r>
              <a:rPr lang="de-DE" smtClean="0"/>
              <a:t>BA-SOMA-06-TZ-FS              Andreas Noak</a:t>
            </a:r>
            <a:endParaRPr lang="de-DE" dirty="0"/>
          </a:p>
        </p:txBody>
      </p:sp>
      <p:sp>
        <p:nvSpPr>
          <p:cNvPr id="9" name="Foliennummernplatzhalter 8"/>
          <p:cNvSpPr>
            <a:spLocks noGrp="1"/>
          </p:cNvSpPr>
          <p:nvPr>
            <p:ph type="sldNum" sz="quarter" idx="12"/>
          </p:nvPr>
        </p:nvSpPr>
        <p:spPr/>
        <p:txBody>
          <a:bodyPr/>
          <a:lstStyle/>
          <a:p>
            <a:fld id="{CA8D9AD5-F248-4919-864A-CFD76CC027D6}" type="slidenum">
              <a:rPr lang="de-DE" smtClean="0"/>
              <a:t>‹Nr.›</a:t>
            </a:fld>
            <a:endParaRPr lang="de-DE" dirty="0"/>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Datumsplatzhalter 2"/>
          <p:cNvSpPr>
            <a:spLocks noGrp="1"/>
          </p:cNvSpPr>
          <p:nvPr>
            <p:ph type="dt" sz="half" idx="10"/>
          </p:nvPr>
        </p:nvSpPr>
        <p:spPr/>
        <p:txBody>
          <a:bodyPr/>
          <a:lstStyle/>
          <a:p>
            <a:endParaRPr lang="de-DE" dirty="0"/>
          </a:p>
        </p:txBody>
      </p:sp>
      <p:sp>
        <p:nvSpPr>
          <p:cNvPr id="4" name="Fußzeilenplatzhalter 3"/>
          <p:cNvSpPr>
            <a:spLocks noGrp="1"/>
          </p:cNvSpPr>
          <p:nvPr>
            <p:ph type="ftr" sz="quarter" idx="11"/>
          </p:nvPr>
        </p:nvSpPr>
        <p:spPr/>
        <p:txBody>
          <a:bodyPr/>
          <a:lstStyle/>
          <a:p>
            <a:r>
              <a:rPr lang="de-DE" smtClean="0"/>
              <a:t>BA-SOMA-06-TZ-FS              Andreas Noak</a:t>
            </a:r>
            <a:endParaRPr lang="de-DE" dirty="0"/>
          </a:p>
        </p:txBody>
      </p:sp>
      <p:sp>
        <p:nvSpPr>
          <p:cNvPr id="5" name="Foliennummernplatzhalter 4"/>
          <p:cNvSpPr>
            <a:spLocks noGrp="1"/>
          </p:cNvSpPr>
          <p:nvPr>
            <p:ph type="sldNum" sz="quarter" idx="12"/>
          </p:nvPr>
        </p:nvSpPr>
        <p:spPr/>
        <p:txBody>
          <a:bodyPr/>
          <a:lstStyle/>
          <a:p>
            <a:fld id="{CA8D9AD5-F248-4919-864A-CFD76CC027D6}" type="slidenum">
              <a:rPr lang="de-DE" smtClean="0"/>
              <a:t>‹Nr.›</a:t>
            </a:fld>
            <a:endParaRPr lang="de-DE" dirty="0"/>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Rechteck 4"/>
          <p:cNvSpPr/>
          <p:nvPr/>
        </p:nvSpPr>
        <p:spPr>
          <a:xfrm>
            <a:off x="0" y="0"/>
            <a:ext cx="12188826" cy="2743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de-DE" dirty="0"/>
          </a:p>
        </p:txBody>
      </p:sp>
      <p:sp>
        <p:nvSpPr>
          <p:cNvPr id="2" name="Datumsplatzhalter 1"/>
          <p:cNvSpPr>
            <a:spLocks noGrp="1"/>
          </p:cNvSpPr>
          <p:nvPr>
            <p:ph type="dt" sz="half" idx="10"/>
          </p:nvPr>
        </p:nvSpPr>
        <p:spPr/>
        <p:txBody>
          <a:bodyPr/>
          <a:lstStyle/>
          <a:p>
            <a:endParaRPr lang="de-DE" dirty="0"/>
          </a:p>
        </p:txBody>
      </p:sp>
      <p:sp>
        <p:nvSpPr>
          <p:cNvPr id="3" name="Fußzeilenplatzhalter 2"/>
          <p:cNvSpPr>
            <a:spLocks noGrp="1"/>
          </p:cNvSpPr>
          <p:nvPr>
            <p:ph type="ftr" sz="quarter" idx="11"/>
          </p:nvPr>
        </p:nvSpPr>
        <p:spPr/>
        <p:txBody>
          <a:bodyPr/>
          <a:lstStyle/>
          <a:p>
            <a:r>
              <a:rPr lang="de-DE" smtClean="0"/>
              <a:t>BA-SOMA-06-TZ-FS              Andreas Noak</a:t>
            </a:r>
            <a:endParaRPr lang="de-DE" dirty="0"/>
          </a:p>
        </p:txBody>
      </p:sp>
      <p:sp>
        <p:nvSpPr>
          <p:cNvPr id="4" name="Foliennummernplatzhalter 3"/>
          <p:cNvSpPr>
            <a:spLocks noGrp="1"/>
          </p:cNvSpPr>
          <p:nvPr>
            <p:ph type="sldNum" sz="quarter" idx="12"/>
          </p:nvPr>
        </p:nvSpPr>
        <p:spPr/>
        <p:txBody>
          <a:bodyPr/>
          <a:lstStyle/>
          <a:p>
            <a:fld id="{CA8D9AD5-F248-4919-864A-CFD76CC027D6}" type="slidenum">
              <a:rPr lang="de-DE" smtClean="0"/>
              <a:t>‹Nr.›</a:t>
            </a:fld>
            <a:endParaRPr lang="de-DE" dirty="0"/>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470648" y="2350008"/>
            <a:ext cx="4206240" cy="1993392"/>
          </a:xfrm>
        </p:spPr>
        <p:txBody>
          <a:bodyPr anchor="b">
            <a:normAutofit/>
          </a:bodyPr>
          <a:lstStyle>
            <a:lvl1pPr>
              <a:defRPr sz="3400" b="0"/>
            </a:lvl1pPr>
          </a:lstStyle>
          <a:p>
            <a:r>
              <a:rPr lang="de-DE"/>
              <a:t>Titelmasterformat durch Klicken bearbeiten</a:t>
            </a:r>
            <a:endParaRPr lang="de-DE" dirty="0"/>
          </a:p>
        </p:txBody>
      </p:sp>
      <p:sp>
        <p:nvSpPr>
          <p:cNvPr id="3" name="Inhaltsplatzhalter 2"/>
          <p:cNvSpPr>
            <a:spLocks noGrp="1"/>
          </p:cNvSpPr>
          <p:nvPr>
            <p:ph idx="1"/>
          </p:nvPr>
        </p:nvSpPr>
        <p:spPr>
          <a:xfrm>
            <a:off x="457200" y="758952"/>
            <a:ext cx="6629400" cy="533095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marL="2834640" marR="0" indent="-228600" algn="l" defTabSz="914400" rtl="0" eaLnBrk="1" fontAlgn="auto" latinLnBrk="0" hangingPunct="1">
              <a:lnSpc>
                <a:spcPct val="90000"/>
              </a:lnSpc>
              <a:spcBef>
                <a:spcPts val="800"/>
              </a:spcBef>
              <a:spcAft>
                <a:spcPts val="0"/>
              </a:spcAft>
              <a:buClrTx/>
              <a:buSzTx/>
              <a:buFont typeface="Arial" pitchFamily="34" charset="0"/>
              <a:buChar char="•"/>
              <a:tabLst/>
              <a:defRPr sz="1400" baseline="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7470648" y="4361688"/>
            <a:ext cx="4206240" cy="1728216"/>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5" name="Datumsplatzhalter 4"/>
          <p:cNvSpPr>
            <a:spLocks noGrp="1"/>
          </p:cNvSpPr>
          <p:nvPr>
            <p:ph type="dt" sz="half" idx="10"/>
          </p:nvPr>
        </p:nvSpPr>
        <p:spPr/>
        <p:txBody>
          <a:bodyPr/>
          <a:lstStyle/>
          <a:p>
            <a:endParaRPr lang="de-DE" dirty="0"/>
          </a:p>
        </p:txBody>
      </p:sp>
      <p:sp>
        <p:nvSpPr>
          <p:cNvPr id="6" name="Fußzeilenplatzhalter 5"/>
          <p:cNvSpPr>
            <a:spLocks noGrp="1"/>
          </p:cNvSpPr>
          <p:nvPr>
            <p:ph type="ftr" sz="quarter" idx="11"/>
          </p:nvPr>
        </p:nvSpPr>
        <p:spPr/>
        <p:txBody>
          <a:bodyPr/>
          <a:lstStyle/>
          <a:p>
            <a:r>
              <a:rPr lang="de-DE" smtClean="0"/>
              <a:t>BA-SOMA-06-TZ-FS              Andreas Noak</a:t>
            </a:r>
            <a:endParaRPr lang="de-DE" dirty="0"/>
          </a:p>
        </p:txBody>
      </p:sp>
      <p:sp>
        <p:nvSpPr>
          <p:cNvPr id="7" name="Foliennummernplatzhalter 6"/>
          <p:cNvSpPr>
            <a:spLocks noGrp="1"/>
          </p:cNvSpPr>
          <p:nvPr>
            <p:ph type="sldNum" sz="quarter" idx="12"/>
          </p:nvPr>
        </p:nvSpPr>
        <p:spPr/>
        <p:txBody>
          <a:bodyPr/>
          <a:lstStyle/>
          <a:p>
            <a:fld id="{CA8D9AD5-F248-4919-864A-CFD76CC027D6}" type="slidenum">
              <a:rPr lang="de-DE" smtClean="0"/>
              <a:t>‹Nr.›</a:t>
            </a:fld>
            <a:endParaRPr lang="de-DE" dirty="0"/>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470648" y="2350008"/>
            <a:ext cx="4206240" cy="1993392"/>
          </a:xfrm>
        </p:spPr>
        <p:txBody>
          <a:bodyPr anchor="b">
            <a:normAutofit/>
          </a:bodyPr>
          <a:lstStyle>
            <a:lvl1pPr>
              <a:defRPr sz="3400" b="0"/>
            </a:lvl1pPr>
          </a:lstStyle>
          <a:p>
            <a:r>
              <a:rPr lang="de-DE"/>
              <a:t>Titelmasterformat durch Klicken bearbeiten</a:t>
            </a:r>
            <a:endParaRPr lang="de-DE" dirty="0"/>
          </a:p>
        </p:txBody>
      </p:sp>
      <p:sp>
        <p:nvSpPr>
          <p:cNvPr id="3" name="Bildplatzhalter 2"/>
          <p:cNvSpPr>
            <a:spLocks noGrp="1"/>
          </p:cNvSpPr>
          <p:nvPr>
            <p:ph type="pic" idx="1"/>
          </p:nvPr>
        </p:nvSpPr>
        <p:spPr>
          <a:xfrm>
            <a:off x="301752" y="502920"/>
            <a:ext cx="6702552" cy="5843016"/>
          </a:xfrm>
          <a:solidFill>
            <a:schemeClr val="accent1">
              <a:lumMod val="40000"/>
              <a:lumOff val="60000"/>
            </a:schemeClr>
          </a:solidFill>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DE" dirty="0"/>
          </a:p>
        </p:txBody>
      </p:sp>
      <p:sp>
        <p:nvSpPr>
          <p:cNvPr id="4" name="Textplatzhalter 3"/>
          <p:cNvSpPr>
            <a:spLocks noGrp="1"/>
          </p:cNvSpPr>
          <p:nvPr>
            <p:ph type="body" sz="half" idx="2"/>
          </p:nvPr>
        </p:nvSpPr>
        <p:spPr>
          <a:xfrm>
            <a:off x="7470648" y="4361688"/>
            <a:ext cx="4206240" cy="1728216"/>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5" name="Datumsplatzhalter 4"/>
          <p:cNvSpPr>
            <a:spLocks noGrp="1"/>
          </p:cNvSpPr>
          <p:nvPr>
            <p:ph type="dt" sz="half" idx="10"/>
          </p:nvPr>
        </p:nvSpPr>
        <p:spPr/>
        <p:txBody>
          <a:bodyPr/>
          <a:lstStyle/>
          <a:p>
            <a:endParaRPr lang="de-DE" dirty="0"/>
          </a:p>
        </p:txBody>
      </p:sp>
      <p:sp>
        <p:nvSpPr>
          <p:cNvPr id="6" name="Fußzeilenplatzhalter 5"/>
          <p:cNvSpPr>
            <a:spLocks noGrp="1"/>
          </p:cNvSpPr>
          <p:nvPr>
            <p:ph type="ftr" sz="quarter" idx="11"/>
          </p:nvPr>
        </p:nvSpPr>
        <p:spPr/>
        <p:txBody>
          <a:bodyPr/>
          <a:lstStyle/>
          <a:p>
            <a:r>
              <a:rPr lang="de-DE" smtClean="0"/>
              <a:t>BA-SOMA-06-TZ-FS              Andreas Noak</a:t>
            </a:r>
            <a:endParaRPr lang="de-DE" dirty="0"/>
          </a:p>
        </p:txBody>
      </p:sp>
      <p:sp>
        <p:nvSpPr>
          <p:cNvPr id="7" name="Foliennummernplatzhalter 6"/>
          <p:cNvSpPr>
            <a:spLocks noGrp="1"/>
          </p:cNvSpPr>
          <p:nvPr>
            <p:ph type="sldNum" sz="quarter" idx="12"/>
          </p:nvPr>
        </p:nvSpPr>
        <p:spPr/>
        <p:txBody>
          <a:bodyPr/>
          <a:lstStyle/>
          <a:p>
            <a:fld id="{CA8D9AD5-F248-4919-864A-CFD76CC027D6}" type="slidenum">
              <a:rPr lang="de-DE" smtClean="0"/>
              <a:t>‹Nr.›</a:t>
            </a:fld>
            <a:endParaRPr lang="de-DE" dirty="0"/>
          </a:p>
        </p:txBody>
      </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hteck 6"/>
          <p:cNvSpPr/>
          <p:nvPr/>
        </p:nvSpPr>
        <p:spPr>
          <a:xfrm>
            <a:off x="0" y="6583680"/>
            <a:ext cx="12188826" cy="2743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de-DE" dirty="0"/>
          </a:p>
        </p:txBody>
      </p:sp>
      <p:sp>
        <p:nvSpPr>
          <p:cNvPr id="2" name="Titelplatzhalter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r>
              <a:rPr lang="de-DE" dirty="0"/>
              <a:t>Titelmasterformat durch Klicken bearbeiten</a:t>
            </a:r>
          </a:p>
        </p:txBody>
      </p:sp>
      <p:sp>
        <p:nvSpPr>
          <p:cNvPr id="3" name="Textplatzhalter 2"/>
          <p:cNvSpPr>
            <a:spLocks noGrp="1"/>
          </p:cNvSpPr>
          <p:nvPr>
            <p:ph type="body" idx="1"/>
          </p:nvPr>
        </p:nvSpPr>
        <p:spPr>
          <a:xfrm>
            <a:off x="1341120" y="1901952"/>
            <a:ext cx="9509760" cy="4127627"/>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r">
              <a:defRPr sz="800">
                <a:solidFill>
                  <a:schemeClr val="tx1">
                    <a:tint val="75000"/>
                  </a:schemeClr>
                </a:solidFill>
              </a:defRPr>
            </a:lvl1pPr>
          </a:lstStyle>
          <a:p>
            <a:endParaRPr lang="de-DE" dirty="0"/>
          </a:p>
        </p:txBody>
      </p:sp>
      <p:sp>
        <p:nvSpPr>
          <p:cNvPr id="5" name="Fußzeilenplatzhalter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800" cap="all" baseline="0">
                <a:solidFill>
                  <a:schemeClr val="tx1">
                    <a:tint val="75000"/>
                  </a:schemeClr>
                </a:solidFill>
              </a:defRPr>
            </a:lvl1pPr>
          </a:lstStyle>
          <a:p>
            <a:r>
              <a:rPr lang="de-DE" smtClean="0"/>
              <a:t>BA-SOMA-06-TZ-FS              Andreas Noak</a:t>
            </a:r>
            <a:endParaRPr lang="de-DE" dirty="0"/>
          </a:p>
        </p:txBody>
      </p:sp>
      <p:sp>
        <p:nvSpPr>
          <p:cNvPr id="6" name="Foliennummernplatzhalter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800">
                <a:solidFill>
                  <a:schemeClr val="tx1">
                    <a:tint val="75000"/>
                  </a:schemeClr>
                </a:solidFill>
              </a:defRPr>
            </a:lvl1pPr>
          </a:lstStyle>
          <a:p>
            <a:fld id="{CA8D9AD5-F248-4919-864A-CFD76CC027D6}" type="slidenum">
              <a:rPr lang="de-DE" smtClean="0"/>
              <a:pPr/>
              <a:t>‹Nr.›</a:t>
            </a:fld>
            <a:endParaRPr lang="de-DE" dirty="0"/>
          </a:p>
        </p:txBody>
      </p:sp>
    </p:spTree>
    <p:extLst>
      <p:ext uri="{BB962C8B-B14F-4D97-AF65-F5344CB8AC3E}">
        <p14:creationId xmlns:p14="http://schemas.microsoft.com/office/powerpoint/2010/main" val="256376095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marL="0" indent="0" algn="l" defTabSz="914400" rtl="0" eaLnBrk="1" latinLnBrk="0" hangingPunct="1">
        <a:lnSpc>
          <a:spcPct val="90000"/>
        </a:lnSpc>
        <a:spcBef>
          <a:spcPct val="0"/>
        </a:spcBef>
        <a:buFont typeface="Arial" pitchFamily="34" charset="0"/>
        <a:buNone/>
        <a:defRPr sz="3400" kern="1200">
          <a:solidFill>
            <a:schemeClr val="tx1"/>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360">
          <p15:clr>
            <a:srgbClr val="F26B43"/>
          </p15:clr>
        </p15:guide>
        <p15:guide id="2" pos="40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0.wav"/><Relationship Id="rId7" Type="http://schemas.openxmlformats.org/officeDocument/2006/relationships/image" Target="../media/image13.jpg"/><Relationship Id="rId2" Type="http://schemas.microsoft.com/office/2007/relationships/media" Target="../media/media10.wav"/><Relationship Id="rId1" Type="http://schemas.openxmlformats.org/officeDocument/2006/relationships/tags" Target="../tags/tag8.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1.wav"/><Relationship Id="rId7" Type="http://schemas.openxmlformats.org/officeDocument/2006/relationships/image" Target="../media/image16.jpeg"/><Relationship Id="rId2" Type="http://schemas.microsoft.com/office/2007/relationships/media" Target="../media/media11.wav"/><Relationship Id="rId1" Type="http://schemas.openxmlformats.org/officeDocument/2006/relationships/tags" Target="../tags/tag9.xml"/><Relationship Id="rId6" Type="http://schemas.openxmlformats.org/officeDocument/2006/relationships/image" Target="../media/image15.jpeg"/><Relationship Id="rId5" Type="http://schemas.openxmlformats.org/officeDocument/2006/relationships/image" Target="../media/image14.jpg"/><Relationship Id="rId4"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10.xml"/><Relationship Id="rId6" Type="http://schemas.openxmlformats.org/officeDocument/2006/relationships/image" Target="../media/image1.png"/><Relationship Id="rId5" Type="http://schemas.openxmlformats.org/officeDocument/2006/relationships/image" Target="../media/image17.jpeg"/><Relationship Id="rId4"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1.xml"/><Relationship Id="rId6" Type="http://schemas.openxmlformats.org/officeDocument/2006/relationships/image" Target="../media/image1.png"/><Relationship Id="rId5" Type="http://schemas.openxmlformats.org/officeDocument/2006/relationships/image" Target="../media/image18.jpg"/><Relationship Id="rId4"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12.xml"/><Relationship Id="rId5" Type="http://schemas.openxmlformats.org/officeDocument/2006/relationships/image" Target="../media/image1.png"/><Relationship Id="rId4"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1.png"/><Relationship Id="rId4"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audio" Target="../media/media8.wav"/><Relationship Id="rId7" Type="http://schemas.openxmlformats.org/officeDocument/2006/relationships/image" Target="../media/image6.jpg"/><Relationship Id="rId12" Type="http://schemas.openxmlformats.org/officeDocument/2006/relationships/image" Target="../media/image1.png"/><Relationship Id="rId2" Type="http://schemas.microsoft.com/office/2007/relationships/media" Target="../media/media8.wav"/><Relationship Id="rId1" Type="http://schemas.openxmlformats.org/officeDocument/2006/relationships/tags" Target="../tags/tag6.xml"/><Relationship Id="rId6" Type="http://schemas.openxmlformats.org/officeDocument/2006/relationships/image" Target="../media/image5.jpeg"/><Relationship Id="rId11" Type="http://schemas.openxmlformats.org/officeDocument/2006/relationships/image" Target="../media/image10.JP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slideLayout" Target="../slideLayouts/slideLayout3.xml"/><Relationship Id="rId9"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7.xml"/><Relationship Id="rId5" Type="http://schemas.openxmlformats.org/officeDocument/2006/relationships/image" Target="../media/image1.png"/><Relationship Id="rId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Aufgaben der Teamleitung</a:t>
            </a:r>
            <a:endParaRPr lang="de-DE" dirty="0"/>
          </a:p>
        </p:txBody>
      </p:sp>
      <p:sp>
        <p:nvSpPr>
          <p:cNvPr id="3" name="Untertitel 2"/>
          <p:cNvSpPr>
            <a:spLocks noGrp="1"/>
          </p:cNvSpPr>
          <p:nvPr>
            <p:ph type="subTitle" idx="1"/>
          </p:nvPr>
        </p:nvSpPr>
        <p:spPr>
          <a:xfrm>
            <a:off x="1295400" y="3959352"/>
            <a:ext cx="9601200" cy="402336"/>
          </a:xfrm>
        </p:spPr>
        <p:txBody>
          <a:bodyPr/>
          <a:lstStyle/>
          <a:p>
            <a:r>
              <a:rPr lang="de-DE" cap="none" dirty="0"/>
              <a:t>a</a:t>
            </a:r>
            <a:r>
              <a:rPr lang="de-DE" cap="none" dirty="0" smtClean="0"/>
              <a:t>m Beispiel der Einführung des Konzepts der positiven Verhaltensunterstützung</a:t>
            </a:r>
            <a:endParaRPr lang="de-DE" cap="none" dirty="0"/>
          </a:p>
        </p:txBody>
      </p:sp>
      <p:sp>
        <p:nvSpPr>
          <p:cNvPr id="5" name="Rechteck 4"/>
          <p:cNvSpPr/>
          <p:nvPr/>
        </p:nvSpPr>
        <p:spPr>
          <a:xfrm>
            <a:off x="2944091" y="612017"/>
            <a:ext cx="6096000" cy="836126"/>
          </a:xfrm>
          <a:prstGeom prst="rect">
            <a:avLst/>
          </a:prstGeom>
        </p:spPr>
        <p:txBody>
          <a:bodyPr>
            <a:spAutoFit/>
          </a:bodyPr>
          <a:lstStyle/>
          <a:p>
            <a:pPr algn="ctr">
              <a:spcAft>
                <a:spcPts val="1000"/>
              </a:spcAft>
            </a:pPr>
            <a:r>
              <a:rPr lang="de-DE" sz="2000" kern="1400" spc="25" dirty="0">
                <a:solidFill>
                  <a:srgbClr val="000000"/>
                </a:solidFill>
                <a:latin typeface="Arial"/>
                <a:ea typeface="Times New Roman"/>
                <a:cs typeface="Times New Roman"/>
              </a:rPr>
              <a:t>Klienten mit "herausforderndem Verhalten" </a:t>
            </a:r>
            <a:r>
              <a:rPr lang="de-DE" sz="2000" kern="1400" spc="25" dirty="0" smtClean="0">
                <a:solidFill>
                  <a:srgbClr val="000000"/>
                </a:solidFill>
                <a:latin typeface="Arial"/>
                <a:ea typeface="Times New Roman"/>
                <a:cs typeface="Times New Roman"/>
              </a:rPr>
              <a:t>– </a:t>
            </a:r>
          </a:p>
          <a:p>
            <a:pPr algn="ctr">
              <a:spcAft>
                <a:spcPts val="1000"/>
              </a:spcAft>
            </a:pPr>
            <a:r>
              <a:rPr lang="de-DE" sz="2000" kern="1400" spc="25" dirty="0" smtClean="0">
                <a:solidFill>
                  <a:srgbClr val="000000"/>
                </a:solidFill>
                <a:latin typeface="Arial"/>
                <a:ea typeface="Times New Roman"/>
                <a:cs typeface="Times New Roman"/>
              </a:rPr>
              <a:t>eine </a:t>
            </a:r>
            <a:r>
              <a:rPr lang="de-DE" sz="2000" kern="1400" spc="25" dirty="0">
                <a:solidFill>
                  <a:srgbClr val="000000"/>
                </a:solidFill>
                <a:latin typeface="Arial"/>
                <a:ea typeface="Times New Roman"/>
                <a:cs typeface="Times New Roman"/>
              </a:rPr>
              <a:t>Herausforderung für das Team </a:t>
            </a:r>
            <a:endParaRPr lang="de-DE" sz="2000" b="1" dirty="0">
              <a:effectLst/>
              <a:latin typeface="Arial"/>
              <a:ea typeface="Calibri"/>
              <a:cs typeface="Times New Roman"/>
            </a:endParaRPr>
          </a:p>
        </p:txBody>
      </p:sp>
      <p:sp>
        <p:nvSpPr>
          <p:cNvPr id="4" name="Textfeld 3"/>
          <p:cNvSpPr txBox="1"/>
          <p:nvPr/>
        </p:nvSpPr>
        <p:spPr>
          <a:xfrm>
            <a:off x="8385048" y="4647514"/>
            <a:ext cx="1911229" cy="369332"/>
          </a:xfrm>
          <a:prstGeom prst="rect">
            <a:avLst/>
          </a:prstGeom>
          <a:noFill/>
        </p:spPr>
        <p:txBody>
          <a:bodyPr wrap="none" rtlCol="0">
            <a:spAutoFit/>
          </a:bodyPr>
          <a:lstStyle/>
          <a:p>
            <a:r>
              <a:rPr lang="de-DE" dirty="0" smtClean="0"/>
              <a:t>von Andreas </a:t>
            </a:r>
            <a:r>
              <a:rPr lang="de-DE" dirty="0" err="1" smtClean="0"/>
              <a:t>Noak</a:t>
            </a:r>
            <a:endParaRPr lang="de-DE"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50670041"/>
      </p:ext>
    </p:extLst>
  </p:cSld>
  <p:clrMapOvr>
    <a:masterClrMapping/>
  </p:clrMapOvr>
  <mc:AlternateContent xmlns:mc="http://schemas.openxmlformats.org/markup-compatibility/2006">
    <mc:Choice xmlns:p14="http://schemas.microsoft.com/office/powerpoint/2010/main" Requires="p14">
      <p:transition spd="med" p14:dur="700" advTm="6418">
        <p:fade/>
      </p:transition>
    </mc:Choice>
    <mc:Fallback>
      <p:transition spd="med" advTm="64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68191" y="440988"/>
            <a:ext cx="6923809" cy="1620566"/>
          </a:xfrm>
        </p:spPr>
        <p:txBody>
          <a:bodyPr>
            <a:normAutofit/>
          </a:bodyPr>
          <a:lstStyle/>
          <a:p>
            <a:r>
              <a:rPr lang="de-DE" dirty="0" smtClean="0"/>
              <a:t>Management = Führung?</a:t>
            </a:r>
            <a:endParaRPr lang="de-DE" dirty="0"/>
          </a:p>
        </p:txBody>
      </p:sp>
      <p:sp>
        <p:nvSpPr>
          <p:cNvPr id="4" name="Fußzeilenplatzhalter 3"/>
          <p:cNvSpPr>
            <a:spLocks noGrp="1"/>
          </p:cNvSpPr>
          <p:nvPr>
            <p:ph type="ftr" sz="quarter" idx="11"/>
          </p:nvPr>
        </p:nvSpPr>
        <p:spPr/>
        <p:txBody>
          <a:bodyPr/>
          <a:lstStyle/>
          <a:p>
            <a:r>
              <a:rPr lang="de-DE" dirty="0" smtClean="0"/>
              <a:t>BA-SOMA-06-TZ-FS              Andreas Noak</a:t>
            </a:r>
            <a:endParaRPr lang="de-DE" dirty="0"/>
          </a:p>
        </p:txBody>
      </p:sp>
      <p:sp>
        <p:nvSpPr>
          <p:cNvPr id="5" name="Foliennummernplatzhalter 4"/>
          <p:cNvSpPr>
            <a:spLocks noGrp="1"/>
          </p:cNvSpPr>
          <p:nvPr>
            <p:ph type="sldNum" sz="quarter" idx="12"/>
          </p:nvPr>
        </p:nvSpPr>
        <p:spPr/>
        <p:txBody>
          <a:bodyPr/>
          <a:lstStyle/>
          <a:p>
            <a:fld id="{CA8D9AD5-F248-4919-864A-CFD76CC027D6}" type="slidenum">
              <a:rPr lang="de-DE" smtClean="0"/>
              <a:t>10</a:t>
            </a:fld>
            <a:endParaRPr lang="de-DE" dirty="0"/>
          </a:p>
        </p:txBody>
      </p:sp>
      <p:sp>
        <p:nvSpPr>
          <p:cNvPr id="6" name="Textfeld 5"/>
          <p:cNvSpPr txBox="1"/>
          <p:nvPr/>
        </p:nvSpPr>
        <p:spPr>
          <a:xfrm>
            <a:off x="5694217" y="3295548"/>
            <a:ext cx="6307283" cy="2954655"/>
          </a:xfrm>
          <a:prstGeom prst="rect">
            <a:avLst/>
          </a:prstGeom>
          <a:noFill/>
        </p:spPr>
        <p:txBody>
          <a:bodyPr wrap="square" rtlCol="0">
            <a:spAutoFit/>
          </a:bodyPr>
          <a:lstStyle/>
          <a:p>
            <a:pPr marL="285750" indent="-285750">
              <a:buFont typeface="Arial" panose="020B0604020202020204" pitchFamily="34" charset="0"/>
              <a:buChar char="•"/>
            </a:pPr>
            <a:r>
              <a:rPr lang="de-DE" dirty="0" smtClean="0"/>
              <a:t>„Die erste Aufgabe einer Führungskraft  besteht darin, die Realität zu definieren“</a:t>
            </a:r>
            <a:endParaRPr lang="de-DE" baseline="30000" dirty="0" smtClean="0"/>
          </a:p>
          <a:p>
            <a:pPr marL="285750" indent="-285750">
              <a:buFont typeface="Arial" panose="020B0604020202020204" pitchFamily="34" charset="0"/>
              <a:buChar char="•"/>
            </a:pPr>
            <a:endParaRPr lang="de-DE" baseline="30000" dirty="0"/>
          </a:p>
          <a:p>
            <a:pPr marL="285750" indent="-285750">
              <a:buFont typeface="Arial" panose="020B0604020202020204" pitchFamily="34" charset="0"/>
              <a:buChar char="•"/>
            </a:pPr>
            <a:endParaRPr lang="de-DE" baseline="30000" dirty="0" smtClean="0"/>
          </a:p>
          <a:p>
            <a:pPr marL="285750" indent="-285750">
              <a:buFont typeface="Arial" panose="020B0604020202020204" pitchFamily="34" charset="0"/>
              <a:buChar char="•"/>
            </a:pPr>
            <a:r>
              <a:rPr lang="de-DE" dirty="0" smtClean="0"/>
              <a:t>„Die letzte ist es, sich bei den Mitarbeitern zu bedanken“</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smtClean="0"/>
              <a:t>„Dazwischen </a:t>
            </a:r>
            <a:r>
              <a:rPr lang="de-DE" dirty="0" err="1" smtClean="0"/>
              <a:t>muß</a:t>
            </a:r>
            <a:r>
              <a:rPr lang="de-DE" dirty="0" smtClean="0"/>
              <a:t> der Leitende ein Diener und ein Schuldner werden“</a:t>
            </a:r>
            <a:r>
              <a:rPr lang="de-DE" baseline="30000" dirty="0" smtClean="0"/>
              <a:t>2</a:t>
            </a:r>
            <a:endParaRPr lang="de-DE" dirty="0" smtClean="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baseline="30000" dirty="0"/>
          </a:p>
          <a:p>
            <a:pPr marL="285750" indent="-285750">
              <a:buFont typeface="Arial" panose="020B0604020202020204" pitchFamily="34" charset="0"/>
              <a:buChar char="•"/>
            </a:pPr>
            <a:endParaRPr lang="de-DE" baseline="30000" dirty="0" smtClean="0"/>
          </a:p>
          <a:p>
            <a:pPr marL="285750" indent="-285750">
              <a:buFont typeface="Arial" panose="020B0604020202020204" pitchFamily="34" charset="0"/>
              <a:buChar char="•"/>
            </a:pPr>
            <a:endParaRPr lang="de-DE" baseline="30000" dirty="0"/>
          </a:p>
        </p:txBody>
      </p:sp>
      <p:pic>
        <p:nvPicPr>
          <p:cNvPr id="3" name="Grafi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690" y="393391"/>
            <a:ext cx="4395356" cy="5856812"/>
          </a:xfrm>
          <a:prstGeom prst="rect">
            <a:avLst/>
          </a:prstGeom>
        </p:spPr>
      </p:pic>
      <p:pic>
        <p:nvPicPr>
          <p:cNvPr id="7" name="Grafi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690" y="393392"/>
            <a:ext cx="4395356" cy="5856811"/>
          </a:xfrm>
          <a:prstGeom prst="rect">
            <a:avLst/>
          </a:prstGeom>
        </p:spPr>
      </p:pic>
      <p:pic>
        <p:nvPicPr>
          <p:cNvPr id="8" name="Grafi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690" y="393391"/>
            <a:ext cx="4395356" cy="5856812"/>
          </a:xfrm>
          <a:prstGeom prst="rect">
            <a:avLst/>
          </a:prstGeom>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364100317"/>
      </p:ext>
    </p:extLst>
  </p:cSld>
  <p:clrMapOvr>
    <a:masterClrMapping/>
  </p:clrMapOvr>
  <mc:AlternateContent xmlns:mc="http://schemas.openxmlformats.org/markup-compatibility/2006">
    <mc:Choice xmlns:p14="http://schemas.microsoft.com/office/powerpoint/2010/main" Requires="p14">
      <p:transition spd="med" p14:dur="700" advTm="37547">
        <p:fade/>
      </p:transition>
    </mc:Choice>
    <mc:Fallback>
      <p:transition spd="med" advTm="375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 calcmode="lin" valueType="num">
                                      <p:cBhvr additive="base">
                                        <p:cTn id="2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anim calcmode="lin" valueType="num">
                                      <p:cBhvr additive="base">
                                        <p:cTn id="4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96689" y="5009685"/>
            <a:ext cx="7419110" cy="862030"/>
          </a:xfrm>
        </p:spPr>
        <p:txBody>
          <a:bodyPr>
            <a:normAutofit/>
          </a:bodyPr>
          <a:lstStyle/>
          <a:p>
            <a:r>
              <a:rPr lang="de-DE" dirty="0"/>
              <a:t>u</a:t>
            </a:r>
            <a:r>
              <a:rPr lang="de-DE" dirty="0" smtClean="0"/>
              <a:t>nd Bündnisse</a:t>
            </a:r>
            <a:endParaRPr lang="de-DE" dirty="0"/>
          </a:p>
        </p:txBody>
      </p:sp>
      <p:sp>
        <p:nvSpPr>
          <p:cNvPr id="4" name="Fußzeilenplatzhalter 3"/>
          <p:cNvSpPr>
            <a:spLocks noGrp="1"/>
          </p:cNvSpPr>
          <p:nvPr>
            <p:ph type="ftr" sz="quarter" idx="11"/>
          </p:nvPr>
        </p:nvSpPr>
        <p:spPr/>
        <p:txBody>
          <a:bodyPr/>
          <a:lstStyle/>
          <a:p>
            <a:r>
              <a:rPr lang="de-DE" dirty="0" smtClean="0"/>
              <a:t>BA-SOMA-06-TZ-FS              Andreas Noak</a:t>
            </a:r>
            <a:endParaRPr lang="de-DE" dirty="0"/>
          </a:p>
        </p:txBody>
      </p:sp>
      <p:sp>
        <p:nvSpPr>
          <p:cNvPr id="5" name="Foliennummernplatzhalter 4"/>
          <p:cNvSpPr>
            <a:spLocks noGrp="1"/>
          </p:cNvSpPr>
          <p:nvPr>
            <p:ph type="sldNum" sz="quarter" idx="12"/>
          </p:nvPr>
        </p:nvSpPr>
        <p:spPr/>
        <p:txBody>
          <a:bodyPr/>
          <a:lstStyle/>
          <a:p>
            <a:fld id="{CA8D9AD5-F248-4919-864A-CFD76CC027D6}" type="slidenum">
              <a:rPr lang="de-DE" smtClean="0"/>
              <a:t>11</a:t>
            </a:fld>
            <a:endParaRPr lang="de-DE" dirty="0"/>
          </a:p>
        </p:txBody>
      </p:sp>
      <p:sp>
        <p:nvSpPr>
          <p:cNvPr id="7" name="Textfeld 6"/>
          <p:cNvSpPr txBox="1"/>
          <p:nvPr/>
        </p:nvSpPr>
        <p:spPr>
          <a:xfrm>
            <a:off x="4696688" y="2070389"/>
            <a:ext cx="7419109" cy="3139321"/>
          </a:xfrm>
          <a:prstGeom prst="rect">
            <a:avLst/>
          </a:prstGeom>
          <a:noFill/>
        </p:spPr>
        <p:txBody>
          <a:bodyPr wrap="square" rtlCol="0">
            <a:spAutoFit/>
          </a:bodyPr>
          <a:lstStyle/>
          <a:p>
            <a:pPr marL="285750" indent="-285750">
              <a:buFont typeface="Arial" panose="020B0604020202020204" pitchFamily="34" charset="0"/>
              <a:buChar char="•"/>
            </a:pPr>
            <a:r>
              <a:rPr lang="de-DE" dirty="0" smtClean="0"/>
              <a:t>„Führungskräfte müssen Schrittmacher in der Entwicklung, Äußerung und Wahrung von Anstand und Wertvorstellungen sein“</a:t>
            </a:r>
          </a:p>
          <a:p>
            <a:endParaRPr lang="de-DE" dirty="0"/>
          </a:p>
          <a:p>
            <a:pPr marL="285750" indent="-285750">
              <a:buFont typeface="Arial" panose="020B0604020202020204" pitchFamily="34" charset="0"/>
              <a:buChar char="•"/>
            </a:pPr>
            <a:r>
              <a:rPr lang="de-DE" dirty="0" smtClean="0"/>
              <a:t>„Führungskräfte sind verantwortlich für Effektivität“</a:t>
            </a:r>
          </a:p>
          <a:p>
            <a:r>
              <a:rPr lang="de-DE" dirty="0" smtClean="0"/>
              <a:t>      Effizienz ist, die Dinge richtig zu tun, aber Effektivität ist, die richtigen</a:t>
            </a:r>
          </a:p>
          <a:p>
            <a:r>
              <a:rPr lang="de-DE" dirty="0" smtClean="0"/>
              <a:t>      Dinge zu tun</a:t>
            </a:r>
            <a:endParaRPr lang="de-DE" dirty="0"/>
          </a:p>
          <a:p>
            <a:endParaRPr lang="de-DE" dirty="0" smtClean="0"/>
          </a:p>
          <a:p>
            <a:pPr marL="285750" indent="-285750">
              <a:buFont typeface="Arial" panose="020B0604020202020204" pitchFamily="34" charset="0"/>
              <a:buChar char="•"/>
            </a:pPr>
            <a:r>
              <a:rPr lang="de-DE" dirty="0" smtClean="0"/>
              <a:t>„Führungskräfte sind verpflichtet, Schwung zu vermitteln und zu erhalten“</a:t>
            </a:r>
            <a:r>
              <a:rPr lang="de-DE" baseline="30000" dirty="0" smtClean="0"/>
              <a:t>3</a:t>
            </a:r>
            <a:endParaRPr lang="de-DE" dirty="0" smtClean="0"/>
          </a:p>
          <a:p>
            <a:endParaRPr lang="de-DE" dirty="0"/>
          </a:p>
          <a:p>
            <a:endParaRPr lang="de-DE" dirty="0"/>
          </a:p>
        </p:txBody>
      </p:sp>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00" y="422979"/>
            <a:ext cx="4403170" cy="5801176"/>
          </a:xfrm>
          <a:prstGeom prst="rect">
            <a:avLst/>
          </a:prstGeom>
        </p:spPr>
      </p:pic>
      <p:pic>
        <p:nvPicPr>
          <p:cNvPr id="10" name="Grafik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300" y="422979"/>
            <a:ext cx="4403170" cy="6034212"/>
          </a:xfrm>
          <a:prstGeom prst="rect">
            <a:avLst/>
          </a:prstGeom>
        </p:spPr>
      </p:pic>
      <p:pic>
        <p:nvPicPr>
          <p:cNvPr id="11" name="Grafik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300" y="422978"/>
            <a:ext cx="4582390" cy="6106035"/>
          </a:xfrm>
          <a:prstGeom prst="rect">
            <a:avLst/>
          </a:prstGeom>
        </p:spPr>
      </p:pic>
      <p:sp>
        <p:nvSpPr>
          <p:cNvPr id="12" name="Titel 1"/>
          <p:cNvSpPr txBox="1">
            <a:spLocks/>
          </p:cNvSpPr>
          <p:nvPr/>
        </p:nvSpPr>
        <p:spPr>
          <a:xfrm>
            <a:off x="4791317" y="843233"/>
            <a:ext cx="7419110" cy="862030"/>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ct val="0"/>
              </a:spcBef>
              <a:buFont typeface="Arial" pitchFamily="34" charset="0"/>
              <a:buNone/>
              <a:defRPr sz="5400" b="0" kern="1200">
                <a:solidFill>
                  <a:schemeClr val="tx1"/>
                </a:solidFill>
                <a:latin typeface="+mj-lt"/>
                <a:ea typeface="+mj-ea"/>
                <a:cs typeface="+mj-cs"/>
              </a:defRPr>
            </a:lvl1pPr>
          </a:lstStyle>
          <a:p>
            <a:r>
              <a:rPr lang="de-DE" dirty="0" smtClean="0"/>
              <a:t>Schuldner?</a:t>
            </a:r>
            <a:endParaRPr lang="de-DE"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565711296"/>
      </p:ext>
    </p:extLst>
  </p:cSld>
  <p:clrMapOvr>
    <a:masterClrMapping/>
  </p:clrMapOvr>
  <mc:AlternateContent xmlns:mc="http://schemas.openxmlformats.org/markup-compatibility/2006">
    <mc:Choice xmlns:p14="http://schemas.microsoft.com/office/powerpoint/2010/main" Requires="p14">
      <p:transition spd="med" p14:dur="700" advTm="88642">
        <p:fade/>
      </p:transition>
    </mc:Choice>
    <mc:Fallback>
      <p:transition spd="med" advTm="886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 calcmode="lin" valueType="num">
                                      <p:cBhvr additive="base">
                                        <p:cTn id="2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2" end="2"/>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 calcmode="lin" valueType="num">
                                      <p:cBhvr additive="base">
                                        <p:cTn id="3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3" end="3"/>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 calcmode="lin" valueType="num">
                                      <p:cBhvr additive="base">
                                        <p:cTn id="3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xEl>
                                              <p:pRg st="6" end="6"/>
                                            </p:txEl>
                                          </p:spTgt>
                                        </p:tgtEl>
                                        <p:attrNameLst>
                                          <p:attrName>style.visibility</p:attrName>
                                        </p:attrNameLst>
                                      </p:cBhvr>
                                      <p:to>
                                        <p:strVal val="visible"/>
                                      </p:to>
                                    </p:set>
                                    <p:anim calcmode="lin" valueType="num">
                                      <p:cBhvr additive="base">
                                        <p:cTn id="49"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barn(inVertical)">
                                      <p:cBhvr>
                                        <p:cTn id="5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6"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96690" y="774024"/>
            <a:ext cx="7419110" cy="862030"/>
          </a:xfrm>
        </p:spPr>
        <p:txBody>
          <a:bodyPr>
            <a:normAutofit/>
          </a:bodyPr>
          <a:lstStyle/>
          <a:p>
            <a:r>
              <a:rPr lang="de-DE" dirty="0" smtClean="0"/>
              <a:t>Bündnisse</a:t>
            </a:r>
            <a:endParaRPr lang="de-DE" dirty="0"/>
          </a:p>
        </p:txBody>
      </p:sp>
      <p:sp>
        <p:nvSpPr>
          <p:cNvPr id="4" name="Fußzeilenplatzhalter 3"/>
          <p:cNvSpPr>
            <a:spLocks noGrp="1"/>
          </p:cNvSpPr>
          <p:nvPr>
            <p:ph type="ftr" sz="quarter" idx="11"/>
          </p:nvPr>
        </p:nvSpPr>
        <p:spPr/>
        <p:txBody>
          <a:bodyPr/>
          <a:lstStyle/>
          <a:p>
            <a:r>
              <a:rPr lang="de-DE" dirty="0" smtClean="0"/>
              <a:t>BA-SOMA-06-TZ-FS              Andreas Noak</a:t>
            </a:r>
            <a:endParaRPr lang="de-DE" dirty="0"/>
          </a:p>
        </p:txBody>
      </p:sp>
      <p:sp>
        <p:nvSpPr>
          <p:cNvPr id="5" name="Foliennummernplatzhalter 4"/>
          <p:cNvSpPr>
            <a:spLocks noGrp="1"/>
          </p:cNvSpPr>
          <p:nvPr>
            <p:ph type="sldNum" sz="quarter" idx="12"/>
          </p:nvPr>
        </p:nvSpPr>
        <p:spPr/>
        <p:txBody>
          <a:bodyPr/>
          <a:lstStyle/>
          <a:p>
            <a:fld id="{CA8D9AD5-F248-4919-864A-CFD76CC027D6}" type="slidenum">
              <a:rPr lang="de-DE" smtClean="0"/>
              <a:t>12</a:t>
            </a:fld>
            <a:endParaRPr lang="de-DE" dirty="0"/>
          </a:p>
        </p:txBody>
      </p:sp>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34" y="391253"/>
            <a:ext cx="4603556" cy="6134238"/>
          </a:xfrm>
          <a:prstGeom prst="rect">
            <a:avLst/>
          </a:prstGeom>
        </p:spPr>
      </p:pic>
      <p:sp>
        <p:nvSpPr>
          <p:cNvPr id="9" name="Textfeld 8"/>
          <p:cNvSpPr txBox="1"/>
          <p:nvPr/>
        </p:nvSpPr>
        <p:spPr>
          <a:xfrm>
            <a:off x="5039591" y="2105307"/>
            <a:ext cx="6909954" cy="4247317"/>
          </a:xfrm>
          <a:prstGeom prst="rect">
            <a:avLst/>
          </a:prstGeom>
          <a:noFill/>
        </p:spPr>
        <p:txBody>
          <a:bodyPr wrap="square" rtlCol="0">
            <a:spAutoFit/>
          </a:bodyPr>
          <a:lstStyle/>
          <a:p>
            <a:pPr marL="285750" indent="-285750">
              <a:buFont typeface="Arial" panose="020B0604020202020204" pitchFamily="34" charset="0"/>
              <a:buChar char="•"/>
            </a:pPr>
            <a:r>
              <a:rPr lang="de-DE" dirty="0" smtClean="0"/>
              <a:t>der Gegensatz zu Vertragsbeziehungen</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smtClean="0"/>
              <a:t>erfüllen tiefe Bedürfnisse und machen Arbeit sinnvoll und befriedigend</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smtClean="0"/>
              <a:t>ermöglichen Beziehungen, die mit Konflikten und Veränderungen fertig werden können</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smtClean="0"/>
              <a:t>Bündnisbeziehungen ermöglichen es, für ungewöhnliche Personen und ungewöhnliche  Ideen aufgeschlossen  zu sein  und integrierende Gruppen zu bilden</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smtClean="0"/>
              <a:t>de </a:t>
            </a:r>
            <a:r>
              <a:rPr lang="de-DE" dirty="0" err="1" smtClean="0"/>
              <a:t>Pree</a:t>
            </a:r>
            <a:r>
              <a:rPr lang="de-DE" dirty="0" smtClean="0"/>
              <a:t> spricht von „Intimität“</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035979157"/>
      </p:ext>
    </p:extLst>
  </p:cSld>
  <p:clrMapOvr>
    <a:masterClrMapping/>
  </p:clrMapOvr>
  <mc:AlternateContent xmlns:mc="http://schemas.openxmlformats.org/markup-compatibility/2006">
    <mc:Choice xmlns:p14="http://schemas.microsoft.com/office/powerpoint/2010/main" Requires="p14">
      <p:transition spd="med" p14:dur="700" advTm="63253">
        <p:fade/>
      </p:transition>
    </mc:Choice>
    <mc:Fallback>
      <p:transition spd="med" advTm="632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additive="base">
                                        <p:cTn id="1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 calcmode="lin" valueType="num">
                                      <p:cBhvr additive="base">
                                        <p:cTn id="2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xEl>
                                              <p:pRg st="4" end="4"/>
                                            </p:txEl>
                                          </p:spTgt>
                                        </p:tgtEl>
                                        <p:attrNameLst>
                                          <p:attrName>style.visibility</p:attrName>
                                        </p:attrNameLst>
                                      </p:cBhvr>
                                      <p:to>
                                        <p:strVal val="visible"/>
                                      </p:to>
                                    </p:set>
                                    <p:anim calcmode="lin" valueType="num">
                                      <p:cBhvr additive="base">
                                        <p:cTn id="29"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anim calcmode="lin" valueType="num">
                                      <p:cBhvr additive="base">
                                        <p:cTn id="35"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xEl>
                                              <p:pRg st="8" end="8"/>
                                            </p:txEl>
                                          </p:spTgt>
                                        </p:tgtEl>
                                        <p:attrNameLst>
                                          <p:attrName>style.visibility</p:attrName>
                                        </p:attrNameLst>
                                      </p:cBhvr>
                                      <p:to>
                                        <p:strVal val="visible"/>
                                      </p:to>
                                    </p:set>
                                    <p:anim calcmode="lin" valueType="num">
                                      <p:cBhvr additive="base">
                                        <p:cTn id="41"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45626" y="2632935"/>
            <a:ext cx="7297882" cy="675737"/>
          </a:xfrm>
        </p:spPr>
        <p:txBody>
          <a:bodyPr>
            <a:normAutofit/>
          </a:bodyPr>
          <a:lstStyle/>
          <a:p>
            <a:r>
              <a:rPr lang="de-DE" sz="2700" dirty="0" smtClean="0"/>
              <a:t>… um damit essentielle Rechte zu berücksichtigen:</a:t>
            </a:r>
            <a:endParaRPr lang="de-DE" sz="2700" dirty="0"/>
          </a:p>
        </p:txBody>
      </p:sp>
      <p:sp>
        <p:nvSpPr>
          <p:cNvPr id="4" name="Fußzeilenplatzhalter 3"/>
          <p:cNvSpPr>
            <a:spLocks noGrp="1"/>
          </p:cNvSpPr>
          <p:nvPr>
            <p:ph type="ftr" sz="quarter" idx="11"/>
          </p:nvPr>
        </p:nvSpPr>
        <p:spPr/>
        <p:txBody>
          <a:bodyPr/>
          <a:lstStyle/>
          <a:p>
            <a:r>
              <a:rPr lang="de-DE" dirty="0" smtClean="0"/>
              <a:t>BA-SOMA-06-TZ-FS              Andreas Noak</a:t>
            </a:r>
            <a:endParaRPr lang="de-DE" dirty="0"/>
          </a:p>
        </p:txBody>
      </p:sp>
      <p:sp>
        <p:nvSpPr>
          <p:cNvPr id="5" name="Foliennummernplatzhalter 4"/>
          <p:cNvSpPr>
            <a:spLocks noGrp="1"/>
          </p:cNvSpPr>
          <p:nvPr>
            <p:ph type="sldNum" sz="quarter" idx="12"/>
          </p:nvPr>
        </p:nvSpPr>
        <p:spPr/>
        <p:txBody>
          <a:bodyPr/>
          <a:lstStyle/>
          <a:p>
            <a:fld id="{CA8D9AD5-F248-4919-864A-CFD76CC027D6}" type="slidenum">
              <a:rPr lang="de-DE" smtClean="0"/>
              <a:t>13</a:t>
            </a:fld>
            <a:endParaRPr lang="de-DE" dirty="0"/>
          </a:p>
        </p:txBody>
      </p:sp>
      <p:sp>
        <p:nvSpPr>
          <p:cNvPr id="9" name="Textfeld 8"/>
          <p:cNvSpPr txBox="1"/>
          <p:nvPr/>
        </p:nvSpPr>
        <p:spPr>
          <a:xfrm>
            <a:off x="4920996" y="1715519"/>
            <a:ext cx="6909954" cy="923330"/>
          </a:xfrm>
          <a:prstGeom prst="rect">
            <a:avLst/>
          </a:prstGeom>
          <a:noFill/>
        </p:spPr>
        <p:txBody>
          <a:bodyPr wrap="square" rtlCol="0">
            <a:spAutoFit/>
          </a:bodyPr>
          <a:lstStyle/>
          <a:p>
            <a:pPr marL="285750" indent="-285750" algn="just">
              <a:buFont typeface="Arial" panose="020B0604020202020204" pitchFamily="34" charset="0"/>
              <a:buChar char="•"/>
            </a:pPr>
            <a:r>
              <a:rPr lang="de-DE" dirty="0" smtClean="0"/>
              <a:t>„Führungskräfte schulden ihren Mitarbeitern Raum, Raum im Sinne von Freiheit. Freiheit im Sinne der Möglichkeit, unsere Begabungen auszuüben“</a:t>
            </a:r>
            <a:r>
              <a:rPr lang="de-DE" baseline="30000" dirty="0" smtClean="0"/>
              <a:t>4</a:t>
            </a:r>
            <a:endParaRPr lang="de-DE" dirty="0" smtClean="0"/>
          </a:p>
        </p:txBody>
      </p:sp>
      <p:pic>
        <p:nvPicPr>
          <p:cNvPr id="3" name="Grafi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26" y="351490"/>
            <a:ext cx="4603173" cy="6133728"/>
          </a:xfrm>
          <a:prstGeom prst="rect">
            <a:avLst/>
          </a:prstGeom>
        </p:spPr>
      </p:pic>
      <p:sp>
        <p:nvSpPr>
          <p:cNvPr id="8" name="Titel 1"/>
          <p:cNvSpPr txBox="1">
            <a:spLocks/>
          </p:cNvSpPr>
          <p:nvPr/>
        </p:nvSpPr>
        <p:spPr>
          <a:xfrm>
            <a:off x="4849089" y="703534"/>
            <a:ext cx="7225147" cy="862030"/>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ct val="0"/>
              </a:spcBef>
              <a:buFont typeface="Arial" pitchFamily="34" charset="0"/>
              <a:buNone/>
              <a:defRPr sz="5400" b="0" kern="1200">
                <a:solidFill>
                  <a:schemeClr val="tx1"/>
                </a:solidFill>
                <a:latin typeface="+mj-lt"/>
                <a:ea typeface="+mj-ea"/>
                <a:cs typeface="+mj-cs"/>
              </a:defRPr>
            </a:lvl1pPr>
          </a:lstStyle>
          <a:p>
            <a:r>
              <a:rPr lang="de-DE" dirty="0" smtClean="0"/>
              <a:t>Raum</a:t>
            </a:r>
            <a:endParaRPr lang="de-DE" dirty="0"/>
          </a:p>
        </p:txBody>
      </p:sp>
      <p:sp>
        <p:nvSpPr>
          <p:cNvPr id="7" name="Textfeld 6"/>
          <p:cNvSpPr txBox="1"/>
          <p:nvPr/>
        </p:nvSpPr>
        <p:spPr>
          <a:xfrm>
            <a:off x="4881993" y="3520032"/>
            <a:ext cx="7225147" cy="2677656"/>
          </a:xfrm>
          <a:prstGeom prst="rect">
            <a:avLst/>
          </a:prstGeom>
          <a:noFill/>
        </p:spPr>
        <p:txBody>
          <a:bodyPr wrap="square" rtlCol="0">
            <a:spAutoFit/>
          </a:bodyPr>
          <a:lstStyle/>
          <a:p>
            <a:pPr marL="285750" indent="-285750">
              <a:buFont typeface="Arial" panose="020B0604020202020204" pitchFamily="34" charset="0"/>
              <a:buChar char="•"/>
            </a:pPr>
            <a:r>
              <a:rPr lang="de-DE" sz="2400" dirty="0" smtClean="0">
                <a:solidFill>
                  <a:schemeClr val="bg1"/>
                </a:solidFill>
              </a:rPr>
              <a:t>das Recht, gebraucht zu werden</a:t>
            </a:r>
          </a:p>
          <a:p>
            <a:pPr marL="285750" indent="-285750">
              <a:buFont typeface="Arial" panose="020B0604020202020204" pitchFamily="34" charset="0"/>
              <a:buChar char="•"/>
            </a:pPr>
            <a:r>
              <a:rPr lang="de-DE" sz="2400" dirty="0" smtClean="0">
                <a:solidFill>
                  <a:schemeClr val="bg1"/>
                </a:solidFill>
              </a:rPr>
              <a:t>das Recht , beteiligt zu sein</a:t>
            </a:r>
          </a:p>
          <a:p>
            <a:pPr marL="285750" indent="-285750">
              <a:buFont typeface="Arial" panose="020B0604020202020204" pitchFamily="34" charset="0"/>
              <a:buChar char="•"/>
            </a:pPr>
            <a:r>
              <a:rPr lang="de-DE" sz="2400" dirty="0" smtClean="0">
                <a:solidFill>
                  <a:schemeClr val="bg1"/>
                </a:solidFill>
              </a:rPr>
              <a:t>das Recht auf Bündnisbeziehungen</a:t>
            </a:r>
          </a:p>
          <a:p>
            <a:pPr marL="285750" indent="-285750">
              <a:buFont typeface="Arial" panose="020B0604020202020204" pitchFamily="34" charset="0"/>
              <a:buChar char="•"/>
            </a:pPr>
            <a:r>
              <a:rPr lang="de-DE" sz="2400" dirty="0" smtClean="0">
                <a:solidFill>
                  <a:schemeClr val="bg1"/>
                </a:solidFill>
              </a:rPr>
              <a:t>das Recht auf Verständnis</a:t>
            </a:r>
          </a:p>
          <a:p>
            <a:pPr marL="285750" indent="-285750">
              <a:buFont typeface="Arial" panose="020B0604020202020204" pitchFamily="34" charset="0"/>
              <a:buChar char="•"/>
            </a:pPr>
            <a:r>
              <a:rPr lang="de-DE" sz="2400" dirty="0" smtClean="0">
                <a:solidFill>
                  <a:schemeClr val="bg1"/>
                </a:solidFill>
              </a:rPr>
              <a:t>das Recht, Verantwortung zu übernehmen</a:t>
            </a:r>
          </a:p>
          <a:p>
            <a:pPr marL="285750" indent="-285750">
              <a:buFont typeface="Arial" panose="020B0604020202020204" pitchFamily="34" charset="0"/>
              <a:buChar char="•"/>
            </a:pPr>
            <a:r>
              <a:rPr lang="de-DE" sz="2400" dirty="0" smtClean="0">
                <a:solidFill>
                  <a:schemeClr val="bg1"/>
                </a:solidFill>
              </a:rPr>
              <a:t>das Recht, Widerspruch einzulegen</a:t>
            </a:r>
          </a:p>
          <a:p>
            <a:pPr marL="285750" indent="-285750">
              <a:buFont typeface="Arial" panose="020B0604020202020204" pitchFamily="34" charset="0"/>
              <a:buChar char="•"/>
            </a:pPr>
            <a:r>
              <a:rPr lang="de-DE" sz="2400" dirty="0" smtClean="0">
                <a:solidFill>
                  <a:schemeClr val="bg1"/>
                </a:solidFill>
              </a:rPr>
              <a:t>das Recht, sich zu engagieren</a:t>
            </a:r>
            <a:endParaRPr lang="de-DE" sz="2400" dirty="0">
              <a:solidFill>
                <a:schemeClr val="bg1"/>
              </a:solidFill>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579665703"/>
      </p:ext>
    </p:extLst>
  </p:cSld>
  <p:clrMapOvr>
    <a:masterClrMapping/>
  </p:clrMapOvr>
  <mc:AlternateContent xmlns:mc="http://schemas.openxmlformats.org/markup-compatibility/2006">
    <mc:Choice xmlns:p14="http://schemas.microsoft.com/office/powerpoint/2010/main" Requires="p14">
      <p:transition spd="med" p14:dur="700" advTm="89578">
        <p:fade/>
      </p:transition>
    </mc:Choice>
    <mc:Fallback>
      <p:transition spd="med" advTm="895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additive="base">
                                        <p:cTn id="1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6"/>
                </p:tgtEl>
              </p:cMediaNode>
            </p:audio>
          </p:childTnLst>
        </p:cTn>
      </p:par>
    </p:tnLst>
    <p:bldLst>
      <p:bldP spid="2"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de-DE" dirty="0" smtClean="0"/>
              <a:t>BA-SOMA-06-TZ-FS              Andreas Noak</a:t>
            </a:r>
            <a:endParaRPr lang="de-DE" dirty="0"/>
          </a:p>
        </p:txBody>
      </p:sp>
      <p:sp>
        <p:nvSpPr>
          <p:cNvPr id="5" name="Foliennummernplatzhalter 4"/>
          <p:cNvSpPr>
            <a:spLocks noGrp="1"/>
          </p:cNvSpPr>
          <p:nvPr>
            <p:ph type="sldNum" sz="quarter" idx="12"/>
          </p:nvPr>
        </p:nvSpPr>
        <p:spPr/>
        <p:txBody>
          <a:bodyPr/>
          <a:lstStyle/>
          <a:p>
            <a:fld id="{CA8D9AD5-F248-4919-864A-CFD76CC027D6}" type="slidenum">
              <a:rPr lang="de-DE" smtClean="0"/>
              <a:t>14</a:t>
            </a:fld>
            <a:endParaRPr lang="de-DE" dirty="0"/>
          </a:p>
        </p:txBody>
      </p:sp>
      <p:sp>
        <p:nvSpPr>
          <p:cNvPr id="6" name="Titel 1"/>
          <p:cNvSpPr>
            <a:spLocks noGrp="1"/>
          </p:cNvSpPr>
          <p:nvPr>
            <p:ph type="title"/>
          </p:nvPr>
        </p:nvSpPr>
        <p:spPr>
          <a:xfrm>
            <a:off x="1693718" y="551134"/>
            <a:ext cx="9015845" cy="695775"/>
          </a:xfrm>
        </p:spPr>
        <p:txBody>
          <a:bodyPr>
            <a:normAutofit fontScale="90000"/>
          </a:bodyPr>
          <a:lstStyle/>
          <a:p>
            <a:r>
              <a:rPr lang="de-DE" dirty="0" smtClean="0"/>
              <a:t>Zusammenfassung</a:t>
            </a:r>
            <a:endParaRPr lang="de-DE" dirty="0"/>
          </a:p>
        </p:txBody>
      </p:sp>
      <p:sp>
        <p:nvSpPr>
          <p:cNvPr id="2" name="Textfeld 1"/>
          <p:cNvSpPr txBox="1"/>
          <p:nvPr/>
        </p:nvSpPr>
        <p:spPr>
          <a:xfrm>
            <a:off x="197427" y="1278082"/>
            <a:ext cx="11772900" cy="4524315"/>
          </a:xfrm>
          <a:prstGeom prst="rect">
            <a:avLst/>
          </a:prstGeom>
          <a:noFill/>
        </p:spPr>
        <p:txBody>
          <a:bodyPr wrap="square" rtlCol="0">
            <a:spAutoFit/>
          </a:bodyPr>
          <a:lstStyle/>
          <a:p>
            <a:pPr algn="just"/>
            <a:r>
              <a:rPr lang="de-DE" dirty="0" smtClean="0"/>
              <a:t>Die Arbeit mit Menschen mit sogenanntem „herausfordernden Verhalten“ stellt oft eine starke Belastung dar und damit  hohe Anforderungen an Team und Teamleitung</a:t>
            </a:r>
          </a:p>
          <a:p>
            <a:pPr algn="just"/>
            <a:endParaRPr lang="de-DE" dirty="0"/>
          </a:p>
          <a:p>
            <a:pPr algn="just"/>
            <a:r>
              <a:rPr lang="de-DE" dirty="0" smtClean="0"/>
              <a:t>Elemente von Teammanagement und Organisationsentwicklung sowie betriebswirtschaftliche Kenntnisse sind wichtig, reichen aber oft nicht aus, um Mitarbeiter zu motivieren</a:t>
            </a:r>
          </a:p>
          <a:p>
            <a:pPr algn="just"/>
            <a:endParaRPr lang="de-DE" dirty="0"/>
          </a:p>
          <a:p>
            <a:pPr algn="just"/>
            <a:r>
              <a:rPr lang="de-DE" dirty="0" smtClean="0"/>
              <a:t>Die Begleitung von beschriebenem Klientel setzt bestimmte Norm- und Wertvorstellungen und eine Haltung</a:t>
            </a:r>
            <a:r>
              <a:rPr lang="de-DE" dirty="0"/>
              <a:t>, welche von Akzeptanz und </a:t>
            </a:r>
            <a:r>
              <a:rPr lang="de-DE" dirty="0" smtClean="0"/>
              <a:t>Wertschätzung gekennzeichnet ist, bei den Mitarbeitern und der Leitung voraus</a:t>
            </a:r>
          </a:p>
          <a:p>
            <a:pPr algn="just"/>
            <a:endParaRPr lang="de-DE" dirty="0"/>
          </a:p>
          <a:p>
            <a:pPr algn="just"/>
            <a:r>
              <a:rPr lang="de-DE" dirty="0" smtClean="0"/>
              <a:t>Es ist Ausgabe der Teamleitung, </a:t>
            </a:r>
            <a:r>
              <a:rPr lang="de-DE" dirty="0"/>
              <a:t>„Werte zu bestimmen, statt Moden </a:t>
            </a:r>
            <a:r>
              <a:rPr lang="de-DE" dirty="0" smtClean="0"/>
              <a:t>nachzulaufen“</a:t>
            </a:r>
            <a:r>
              <a:rPr lang="de-DE" baseline="30000" dirty="0" smtClean="0"/>
              <a:t>5</a:t>
            </a:r>
            <a:r>
              <a:rPr lang="de-DE" dirty="0" smtClean="0"/>
              <a:t>, diese Werte vorzuleben und  neben vertraglichen Beziehungen „Bündnisse“ im Team aufzubauen</a:t>
            </a:r>
          </a:p>
          <a:p>
            <a:pPr algn="just"/>
            <a:endParaRPr lang="de-DE" dirty="0"/>
          </a:p>
          <a:p>
            <a:pPr algn="just"/>
            <a:r>
              <a:rPr lang="de-DE" dirty="0" smtClean="0"/>
              <a:t>Dadurch wird es möglich, dass Mitarbeiter den nötigen (Frei)Raum bekommen, ihre Begabungen einzubringen</a:t>
            </a:r>
          </a:p>
          <a:p>
            <a:pPr algn="just"/>
            <a:endParaRPr lang="de-DE" dirty="0"/>
          </a:p>
          <a:p>
            <a:pPr algn="just"/>
            <a:r>
              <a:rPr lang="de-DE" dirty="0" smtClean="0"/>
              <a:t>„Führen ist viel eher eine Kunst, das Ergebnis von Werten und Überzeugungen, eine Herzenssache als eine Wissenschaft oder ein Katalog von Dingen, die man zu tun hat. </a:t>
            </a:r>
            <a:r>
              <a:rPr lang="de-DE" baseline="30000" dirty="0"/>
              <a:t>6</a:t>
            </a:r>
            <a:endParaRPr lang="de-DE"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82604916"/>
      </p:ext>
    </p:extLst>
  </p:cSld>
  <p:clrMapOvr>
    <a:masterClrMapping/>
  </p:clrMapOvr>
  <mc:AlternateContent xmlns:mc="http://schemas.openxmlformats.org/markup-compatibility/2006">
    <mc:Choice xmlns:p14="http://schemas.microsoft.com/office/powerpoint/2010/main" Requires="p14">
      <p:transition spd="med" p14:dur="700" advTm="34459">
        <p:fade/>
      </p:transition>
    </mc:Choice>
    <mc:Fallback>
      <p:transition spd="med" advTm="344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de-DE" dirty="0" smtClean="0"/>
              <a:t>BA-SOMA-06-TZ-FS              Andreas Noak</a:t>
            </a:r>
            <a:endParaRPr lang="de-DE" dirty="0"/>
          </a:p>
        </p:txBody>
      </p:sp>
      <p:sp>
        <p:nvSpPr>
          <p:cNvPr id="5" name="Foliennummernplatzhalter 4"/>
          <p:cNvSpPr>
            <a:spLocks noGrp="1"/>
          </p:cNvSpPr>
          <p:nvPr>
            <p:ph type="sldNum" sz="quarter" idx="12"/>
          </p:nvPr>
        </p:nvSpPr>
        <p:spPr/>
        <p:txBody>
          <a:bodyPr/>
          <a:lstStyle/>
          <a:p>
            <a:fld id="{CA8D9AD5-F248-4919-864A-CFD76CC027D6}" type="slidenum">
              <a:rPr lang="de-DE" smtClean="0"/>
              <a:t>15</a:t>
            </a:fld>
            <a:endParaRPr lang="de-DE" dirty="0"/>
          </a:p>
        </p:txBody>
      </p:sp>
      <p:sp>
        <p:nvSpPr>
          <p:cNvPr id="2" name="Textfeld 1"/>
          <p:cNvSpPr txBox="1"/>
          <p:nvPr/>
        </p:nvSpPr>
        <p:spPr>
          <a:xfrm>
            <a:off x="685799" y="800100"/>
            <a:ext cx="10912643" cy="1015663"/>
          </a:xfrm>
          <a:prstGeom prst="rect">
            <a:avLst/>
          </a:prstGeom>
          <a:noFill/>
        </p:spPr>
        <p:txBody>
          <a:bodyPr wrap="square" rtlCol="0">
            <a:spAutoFit/>
          </a:bodyPr>
          <a:lstStyle/>
          <a:p>
            <a:pPr algn="ctr"/>
            <a:r>
              <a:rPr lang="de-DE" sz="6000" dirty="0" smtClean="0"/>
              <a:t>Fragen? Anmerkungen? Kritik?</a:t>
            </a:r>
            <a:endParaRPr lang="de-DE" sz="6000" dirty="0"/>
          </a:p>
        </p:txBody>
      </p:sp>
      <p:sp>
        <p:nvSpPr>
          <p:cNvPr id="3" name="Textfeld 2"/>
          <p:cNvSpPr txBox="1"/>
          <p:nvPr/>
        </p:nvSpPr>
        <p:spPr>
          <a:xfrm>
            <a:off x="221382" y="2857500"/>
            <a:ext cx="11694694" cy="2554545"/>
          </a:xfrm>
          <a:prstGeom prst="rect">
            <a:avLst/>
          </a:prstGeom>
          <a:noFill/>
        </p:spPr>
        <p:txBody>
          <a:bodyPr wrap="square" rtlCol="0">
            <a:spAutoFit/>
          </a:bodyPr>
          <a:lstStyle/>
          <a:p>
            <a:pPr algn="ctr"/>
            <a:r>
              <a:rPr lang="de-DE" sz="8000" dirty="0" smtClean="0">
                <a:solidFill>
                  <a:srgbClr val="FF0000"/>
                </a:solidFill>
              </a:rPr>
              <a:t>Ich danke für ihre Aufmerksamkeit!</a:t>
            </a:r>
            <a:endParaRPr lang="de-DE" sz="8000" dirty="0">
              <a:solidFill>
                <a:srgbClr val="FF0000"/>
              </a:solidFill>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603476504"/>
      </p:ext>
    </p:extLst>
  </p:cSld>
  <p:clrMapOvr>
    <a:masterClrMapping/>
  </p:clrMapOvr>
  <mc:AlternateContent xmlns:mc="http://schemas.openxmlformats.org/markup-compatibility/2006">
    <mc:Choice xmlns:p14="http://schemas.microsoft.com/office/powerpoint/2010/main" Requires="p14">
      <p:transition spd="med" p14:dur="700" advTm="18442">
        <p:fade/>
      </p:transition>
    </mc:Choice>
    <mc:Fallback>
      <p:transition spd="med" advTm="184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circle(in)">
                                      <p:cBhvr>
                                        <p:cTn id="11" dur="20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circle(in)">
                                      <p:cBhvr>
                                        <p:cTn id="16"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 name="Titel 12"/>
          <p:cNvSpPr>
            <a:spLocks noGrp="1"/>
          </p:cNvSpPr>
          <p:nvPr>
            <p:ph type="title"/>
          </p:nvPr>
        </p:nvSpPr>
        <p:spPr>
          <a:xfrm>
            <a:off x="1379621" y="404260"/>
            <a:ext cx="9509760" cy="622755"/>
          </a:xfrm>
        </p:spPr>
        <p:txBody>
          <a:bodyPr/>
          <a:lstStyle/>
          <a:p>
            <a:r>
              <a:rPr lang="de-DE" dirty="0" smtClean="0"/>
              <a:t>Literaturverzeichnis</a:t>
            </a:r>
            <a:endParaRPr lang="de-DE" dirty="0"/>
          </a:p>
        </p:txBody>
      </p:sp>
      <p:sp>
        <p:nvSpPr>
          <p:cNvPr id="14" name="Inhaltsplatzhalter 13"/>
          <p:cNvSpPr>
            <a:spLocks noGrp="1"/>
          </p:cNvSpPr>
          <p:nvPr>
            <p:ph idx="1"/>
          </p:nvPr>
        </p:nvSpPr>
        <p:spPr>
          <a:xfrm>
            <a:off x="1341120" y="1298731"/>
            <a:ext cx="9509760" cy="4990051"/>
          </a:xfrm>
        </p:spPr>
        <p:txBody>
          <a:bodyPr>
            <a:noAutofit/>
          </a:bodyPr>
          <a:lstStyle/>
          <a:p>
            <a:r>
              <a:rPr lang="de-DE" sz="1200" b="1" dirty="0" err="1" smtClean="0"/>
              <a:t>DePree</a:t>
            </a:r>
            <a:r>
              <a:rPr lang="de-DE" sz="1200" b="1" dirty="0"/>
              <a:t>, Max (1992):</a:t>
            </a:r>
            <a:r>
              <a:rPr lang="de-DE" sz="1200" dirty="0"/>
              <a:t> Die Kunst des Führens, Frankfurt/Main, 2. </a:t>
            </a:r>
            <a:r>
              <a:rPr lang="de-DE" sz="1200" dirty="0" err="1"/>
              <a:t>Aufl</a:t>
            </a:r>
            <a:r>
              <a:rPr lang="de-DE" sz="1200" dirty="0"/>
              <a:t>, 1992, ISBN: 978-3-593-34323-5, OCLC: 75231769.</a:t>
            </a:r>
          </a:p>
          <a:p>
            <a:r>
              <a:rPr lang="de-DE" sz="1200" b="1" dirty="0" err="1"/>
              <a:t>Došen</a:t>
            </a:r>
            <a:r>
              <a:rPr lang="de-DE" sz="1200" b="1" dirty="0"/>
              <a:t>, Anton u.a. (2010):</a:t>
            </a:r>
            <a:r>
              <a:rPr lang="de-DE" sz="1200" dirty="0"/>
              <a:t> Psychische Störungen, Verhaltensprobleme und intellektuelle Behinderung: ein integrativer Ansatz für Kinder und Erwachsene, Göttingen, 2010, ISBN: 978-3-8017-2155-8, OCLC: 845496772.</a:t>
            </a:r>
          </a:p>
          <a:p>
            <a:r>
              <a:rPr lang="de-DE" sz="1200" b="1" dirty="0" smtClean="0"/>
              <a:t>Erger</a:t>
            </a:r>
            <a:r>
              <a:rPr lang="de-DE" sz="1200" b="1" dirty="0"/>
              <a:t>, Raimund (2012):</a:t>
            </a:r>
            <a:r>
              <a:rPr lang="de-DE" sz="1200" dirty="0"/>
              <a:t> Teamarbeit und Teamentwicklung in sozialen Berufen, Berlin, 1. </a:t>
            </a:r>
            <a:r>
              <a:rPr lang="de-DE" sz="1200" dirty="0" err="1"/>
              <a:t>Aufl</a:t>
            </a:r>
            <a:r>
              <a:rPr lang="de-DE" sz="1200" dirty="0"/>
              <a:t>, 2012, ISBN: 978-3-06-450717-3, OCLC: 864554369.</a:t>
            </a:r>
          </a:p>
          <a:p>
            <a:r>
              <a:rPr lang="de-DE" sz="1200" b="1" dirty="0"/>
              <a:t>Erger, Raimund (2013):</a:t>
            </a:r>
            <a:r>
              <a:rPr lang="de-DE" sz="1200" dirty="0"/>
              <a:t> Erfolgreiche Teamarbeit und Teamleitung, Berlin, 1. </a:t>
            </a:r>
            <a:r>
              <a:rPr lang="de-DE" sz="1200" dirty="0" err="1"/>
              <a:t>Aufl</a:t>
            </a:r>
            <a:r>
              <a:rPr lang="de-DE" sz="1200" dirty="0"/>
              <a:t>, 2013, ISBN: 978-3-589-23999-3, OCLC: 852499523.</a:t>
            </a:r>
          </a:p>
          <a:p>
            <a:r>
              <a:rPr lang="de-DE" sz="1200" b="1" dirty="0" smtClean="0"/>
              <a:t>Fischer</a:t>
            </a:r>
            <a:r>
              <a:rPr lang="de-DE" sz="1200" b="1" dirty="0"/>
              <a:t>, Dieter (2014):</a:t>
            </a:r>
            <a:r>
              <a:rPr lang="de-DE" sz="1200" dirty="0"/>
              <a:t> An der Grenze</a:t>
            </a:r>
            <a:r>
              <a:rPr lang="de-DE" sz="1200" i="1" dirty="0"/>
              <a:t> In: behinderte </a:t>
            </a:r>
            <a:r>
              <a:rPr lang="de-DE" sz="1200" i="1" dirty="0" err="1"/>
              <a:t>menschen</a:t>
            </a:r>
            <a:r>
              <a:rPr lang="de-DE" sz="1200" i="1" dirty="0"/>
              <a:t> - Zeitschrift für gemeinsames Leben, Lernen und Arbeiten</a:t>
            </a:r>
            <a:r>
              <a:rPr lang="de-DE" sz="1200" dirty="0"/>
              <a:t>, Ausgabe 3/2014, 2014.</a:t>
            </a:r>
          </a:p>
          <a:p>
            <a:r>
              <a:rPr lang="de-DE" sz="1200" b="1" dirty="0"/>
              <a:t>Fischer, Dieter (2016):</a:t>
            </a:r>
            <a:r>
              <a:rPr lang="de-DE" sz="1200" dirty="0"/>
              <a:t> Interdisziplinäre TEAM-Arbeit - Von der Lust und vom Frust zusammenzuarbeiten, Würzburg, 22.04.2016.</a:t>
            </a:r>
          </a:p>
          <a:p>
            <a:r>
              <a:rPr lang="de-DE" sz="1200" b="1" dirty="0" err="1"/>
              <a:t>Grampp</a:t>
            </a:r>
            <a:r>
              <a:rPr lang="de-DE" sz="1200" b="1" dirty="0"/>
              <a:t>, P. (2016):</a:t>
            </a:r>
            <a:r>
              <a:rPr lang="de-DE" sz="1200" dirty="0"/>
              <a:t> Rahmenbedingungen für die Betreuung von Menschen </a:t>
            </a:r>
            <a:r>
              <a:rPr lang="de-DE" sz="1200" dirty="0" err="1" smtClean="0"/>
              <a:t>mitBehinderungen</a:t>
            </a:r>
            <a:r>
              <a:rPr lang="de-DE" sz="1200" dirty="0" smtClean="0"/>
              <a:t> </a:t>
            </a:r>
            <a:r>
              <a:rPr lang="de-DE" sz="1200" dirty="0"/>
              <a:t>und erheblich herausforderndem Verhalten, abgerufen am 31.07.2016,   http://www.lasv.brandenburg.de/media_fast/4055/Herr%20Dr.%20Grampp.pdf.</a:t>
            </a:r>
          </a:p>
          <a:p>
            <a:r>
              <a:rPr lang="de-DE" sz="1200" b="1" dirty="0"/>
              <a:t>Hennicke, Klaus (2011):</a:t>
            </a:r>
            <a:r>
              <a:rPr lang="de-DE" sz="1200" dirty="0"/>
              <a:t> Erscheinungsformen auffälligen Verhaltens: Wozu macht es Sinn, diese zu unterscheiden? In: </a:t>
            </a:r>
            <a:r>
              <a:rPr lang="de-DE" sz="1200" i="1" dirty="0"/>
              <a:t>Verhaltensauffälligkeiten Problemverhalten psychische Störungen Herausforderungen für die Praxis ; Dokumentation der Arbeitstagung der DGSGB am 18.3.2011 in Kassel</a:t>
            </a:r>
            <a:r>
              <a:rPr lang="de-DE" sz="1200" dirty="0"/>
              <a:t>, Berlin, 2011, S. 5–35, ISBN: 978-3-938931-26-4, OCLC: 779630138</a:t>
            </a:r>
            <a:r>
              <a:rPr lang="de-DE" sz="1200" dirty="0" smtClean="0"/>
              <a:t>.</a:t>
            </a:r>
          </a:p>
          <a:p>
            <a:r>
              <a:rPr lang="de-DE" sz="1200" dirty="0"/>
              <a:t>Senckel, Barbara (1998): Du bist ein weiter Baum: Entwicklungschancen für geistig behinderte Menschen durch Beziehung, München, 1998, ISBN: 978-3-406-44105-9, OCLC: 611627397.</a:t>
            </a:r>
          </a:p>
          <a:p>
            <a:r>
              <a:rPr lang="de-DE" sz="1200" dirty="0"/>
              <a:t>Senckel, Barbara und </a:t>
            </a:r>
            <a:r>
              <a:rPr lang="de-DE" sz="1200" dirty="0" err="1"/>
              <a:t>Luxen</a:t>
            </a:r>
            <a:r>
              <a:rPr lang="de-DE" sz="1200" dirty="0"/>
              <a:t>, Ulrike (2016): Wirkung - </a:t>
            </a:r>
            <a:r>
              <a:rPr lang="de-DE" sz="1200" dirty="0" err="1"/>
              <a:t>efbe-online,abgerufen</a:t>
            </a:r>
            <a:r>
              <a:rPr lang="de-DE" sz="1200" dirty="0"/>
              <a:t> am      09.08.2016, http://www.efbe-online.de/wirkung.html.</a:t>
            </a:r>
          </a:p>
          <a:p>
            <a:endParaRPr lang="de-DE" sz="1200" dirty="0"/>
          </a:p>
        </p:txBody>
      </p:sp>
      <p:sp>
        <p:nvSpPr>
          <p:cNvPr id="2" name="Fußzeilenplatzhalter 1"/>
          <p:cNvSpPr>
            <a:spLocks noGrp="1"/>
          </p:cNvSpPr>
          <p:nvPr>
            <p:ph type="ftr" sz="quarter" idx="11"/>
          </p:nvPr>
        </p:nvSpPr>
        <p:spPr/>
        <p:txBody>
          <a:bodyPr/>
          <a:lstStyle/>
          <a:p>
            <a:r>
              <a:rPr lang="de-DE" smtClean="0"/>
              <a:t>BA-SOMA-06-TZ-FS              Andreas Noak</a:t>
            </a:r>
            <a:endParaRPr lang="de-DE" dirty="0"/>
          </a:p>
        </p:txBody>
      </p:sp>
      <p:sp>
        <p:nvSpPr>
          <p:cNvPr id="3" name="Foliennummernplatzhalter 2"/>
          <p:cNvSpPr>
            <a:spLocks noGrp="1"/>
          </p:cNvSpPr>
          <p:nvPr>
            <p:ph type="sldNum" sz="quarter" idx="12"/>
          </p:nvPr>
        </p:nvSpPr>
        <p:spPr/>
        <p:txBody>
          <a:bodyPr/>
          <a:lstStyle/>
          <a:p>
            <a:fld id="{CA8D9AD5-F248-4919-864A-CFD76CC027D6}" type="slidenum">
              <a:rPr lang="de-DE" smtClean="0"/>
              <a:t>16</a:t>
            </a:fld>
            <a:endParaRPr lang="de-D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14907442"/>
      </p:ext>
    </p:extLst>
  </p:cSld>
  <p:clrMapOvr>
    <a:masterClrMapping/>
  </p:clrMapOvr>
  <mc:AlternateContent xmlns:mc="http://schemas.openxmlformats.org/markup-compatibility/2006">
    <mc:Choice xmlns:p14="http://schemas.microsoft.com/office/powerpoint/2010/main" Requires="p14">
      <p:transition spd="med" p14:dur="700" advTm="2319">
        <p:fade/>
      </p:transition>
    </mc:Choice>
    <mc:Fallback>
      <p:transition spd="med" advTm="23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 name="Inhaltsplatzhalter 13"/>
          <p:cNvSpPr>
            <a:spLocks noGrp="1"/>
          </p:cNvSpPr>
          <p:nvPr>
            <p:ph idx="1"/>
          </p:nvPr>
        </p:nvSpPr>
        <p:spPr>
          <a:xfrm>
            <a:off x="1119740" y="227158"/>
            <a:ext cx="9509760" cy="3459320"/>
          </a:xfrm>
        </p:spPr>
        <p:txBody>
          <a:bodyPr>
            <a:noAutofit/>
          </a:bodyPr>
          <a:lstStyle/>
          <a:p>
            <a:r>
              <a:rPr lang="de-DE" sz="1200" b="1" dirty="0" err="1" smtClean="0"/>
              <a:t>Theunissen</a:t>
            </a:r>
            <a:r>
              <a:rPr lang="de-DE" sz="1200" b="1" dirty="0"/>
              <a:t>, Georg (2007):</a:t>
            </a:r>
            <a:r>
              <a:rPr lang="de-DE" sz="1200" dirty="0"/>
              <a:t> Verhaltensauffälligkeiten, </a:t>
            </a:r>
            <a:r>
              <a:rPr lang="de-DE" sz="1200" dirty="0" smtClean="0"/>
              <a:t>Verhaltensstörungen: </a:t>
            </a:r>
            <a:r>
              <a:rPr lang="de-DE" sz="1200" i="1" dirty="0" smtClean="0"/>
              <a:t>Handlexikon </a:t>
            </a:r>
            <a:r>
              <a:rPr lang="de-DE" sz="1200" i="1" dirty="0"/>
              <a:t>geistige Behinderung: Schlüsselbegriffe aus der Heil- und Sonderpädagogik, sozialen Arbeit, Medizin, Psychologie, Soziologie und Sozialpolitik</a:t>
            </a:r>
            <a:r>
              <a:rPr lang="de-DE" sz="1200" dirty="0"/>
              <a:t>, Stuttgart, 2007, S. 401–403, ISBN: 978-3-17-019349-9, OCLC: 213392694.</a:t>
            </a:r>
          </a:p>
          <a:p>
            <a:r>
              <a:rPr lang="de-DE" sz="1200" b="1" dirty="0" err="1"/>
              <a:t>Theunissen</a:t>
            </a:r>
            <a:r>
              <a:rPr lang="de-DE" sz="1200" b="1" dirty="0"/>
              <a:t>, Georg (2011):</a:t>
            </a:r>
            <a:r>
              <a:rPr lang="de-DE" sz="1200" dirty="0"/>
              <a:t> Verhaltensauffälligkeiten und Parallelbegriffe in Abgrenzung zu psychischen Störungen. Ein Klärungsversuch und Konsequenzen für die </a:t>
            </a:r>
            <a:r>
              <a:rPr lang="de-DE" sz="1200" dirty="0" err="1"/>
              <a:t>Praxis</a:t>
            </a:r>
            <a:r>
              <a:rPr lang="de-DE" sz="1200" i="1" dirty="0" err="1"/>
              <a:t>Verhaltensauffälligkeiten</a:t>
            </a:r>
            <a:r>
              <a:rPr lang="de-DE" sz="1200" i="1" dirty="0"/>
              <a:t> Problemverhalten psychische Störungen Herausforderungen für die Praxis ; Dokumentation der Arbeitstagung der DGSGB am 18.3.2011 in Kassel</a:t>
            </a:r>
            <a:r>
              <a:rPr lang="de-DE" sz="1200" dirty="0"/>
              <a:t>, Berlin, 2011, S. 36–50, ISBN: 978-3-938931-26-4, OCLC: 779630138.</a:t>
            </a:r>
          </a:p>
          <a:p>
            <a:r>
              <a:rPr lang="de-DE" sz="1200" b="1" dirty="0" err="1"/>
              <a:t>Theunissen</a:t>
            </a:r>
            <a:r>
              <a:rPr lang="de-DE" sz="1200" b="1" dirty="0"/>
              <a:t>, Georg u.a.(</a:t>
            </a:r>
            <a:r>
              <a:rPr lang="de-DE" sz="1200" b="1" dirty="0" err="1"/>
              <a:t>hrsg</a:t>
            </a:r>
            <a:r>
              <a:rPr lang="de-DE" sz="1200" b="1" dirty="0"/>
              <a:t>) (2015):</a:t>
            </a:r>
            <a:r>
              <a:rPr lang="de-DE" sz="1200" dirty="0"/>
              <a:t> Positive Verhaltensunterstützung, positive </a:t>
            </a:r>
            <a:r>
              <a:rPr lang="de-DE" sz="1200" dirty="0" err="1"/>
              <a:t>behaviroral</a:t>
            </a:r>
            <a:r>
              <a:rPr lang="de-DE" sz="1200" dirty="0"/>
              <a:t> </a:t>
            </a:r>
            <a:r>
              <a:rPr lang="de-DE" sz="1200" dirty="0" err="1"/>
              <a:t>support</a:t>
            </a:r>
            <a:r>
              <a:rPr lang="de-DE" sz="1200" i="1" dirty="0" err="1"/>
              <a:t>Handlexikon</a:t>
            </a:r>
            <a:r>
              <a:rPr lang="de-DE" sz="1200" i="1" dirty="0"/>
              <a:t> Autismus-Spektrum: Schlüsselbegriffe aus Forschung, Theorie, Praxis und Betroffenen-Sicht</a:t>
            </a:r>
            <a:r>
              <a:rPr lang="de-DE" sz="1200" dirty="0"/>
              <a:t>, Stuttgart, 1. </a:t>
            </a:r>
            <a:r>
              <a:rPr lang="de-DE" sz="1200" dirty="0" err="1"/>
              <a:t>Aufl</a:t>
            </a:r>
            <a:r>
              <a:rPr lang="de-DE" sz="1200" dirty="0"/>
              <a:t>, 2015, S. 292–294, ISBN: 978-3-17-023431-4.</a:t>
            </a:r>
          </a:p>
          <a:p>
            <a:r>
              <a:rPr lang="de-DE" sz="1200" b="1" dirty="0" err="1"/>
              <a:t>Theunissen</a:t>
            </a:r>
            <a:r>
              <a:rPr lang="de-DE" sz="1200" b="1" dirty="0"/>
              <a:t>, Georg</a:t>
            </a:r>
            <a:r>
              <a:rPr lang="de-DE" sz="1200" dirty="0"/>
              <a:t> Positive Verhaltensunterstützung - ein pädagogisch-therapeutisches Konzept zum Umgang mit herausfordernden Verhaltensweisen bei Menschen mit intellektueller Behinderung</a:t>
            </a:r>
            <a:r>
              <a:rPr lang="de-DE" sz="1200" i="1" dirty="0"/>
              <a:t> In: Heilpädagogik online</a:t>
            </a:r>
            <a:r>
              <a:rPr lang="de-DE" sz="1200" dirty="0"/>
              <a:t>, Ausgabe 01/08, S. 21–52.</a:t>
            </a:r>
          </a:p>
          <a:p>
            <a:endParaRPr lang="de-DE" sz="1200" dirty="0"/>
          </a:p>
        </p:txBody>
      </p:sp>
      <p:sp>
        <p:nvSpPr>
          <p:cNvPr id="2" name="Fußzeilenplatzhalter 1"/>
          <p:cNvSpPr>
            <a:spLocks noGrp="1"/>
          </p:cNvSpPr>
          <p:nvPr>
            <p:ph type="ftr" sz="quarter" idx="11"/>
          </p:nvPr>
        </p:nvSpPr>
        <p:spPr/>
        <p:txBody>
          <a:bodyPr/>
          <a:lstStyle/>
          <a:p>
            <a:r>
              <a:rPr lang="de-DE" smtClean="0"/>
              <a:t>BA-SOMA-06-TZ-FS              Andreas Noak</a:t>
            </a:r>
            <a:endParaRPr lang="de-DE" dirty="0"/>
          </a:p>
        </p:txBody>
      </p:sp>
      <p:sp>
        <p:nvSpPr>
          <p:cNvPr id="3" name="Foliennummernplatzhalter 2"/>
          <p:cNvSpPr>
            <a:spLocks noGrp="1"/>
          </p:cNvSpPr>
          <p:nvPr>
            <p:ph type="sldNum" sz="quarter" idx="12"/>
          </p:nvPr>
        </p:nvSpPr>
        <p:spPr/>
        <p:txBody>
          <a:bodyPr/>
          <a:lstStyle/>
          <a:p>
            <a:fld id="{CA8D9AD5-F248-4919-864A-CFD76CC027D6}" type="slidenum">
              <a:rPr lang="de-DE" smtClean="0"/>
              <a:t>17</a:t>
            </a:fld>
            <a:endParaRPr lang="de-DE" dirty="0"/>
          </a:p>
        </p:txBody>
      </p:sp>
      <p:sp>
        <p:nvSpPr>
          <p:cNvPr id="7" name="Titel 12"/>
          <p:cNvSpPr>
            <a:spLocks noGrp="1"/>
          </p:cNvSpPr>
          <p:nvPr>
            <p:ph type="title"/>
          </p:nvPr>
        </p:nvSpPr>
        <p:spPr>
          <a:xfrm>
            <a:off x="1167865" y="2815924"/>
            <a:ext cx="9509760" cy="447040"/>
          </a:xfrm>
        </p:spPr>
        <p:txBody>
          <a:bodyPr>
            <a:normAutofit fontScale="90000"/>
          </a:bodyPr>
          <a:lstStyle/>
          <a:p>
            <a:r>
              <a:rPr lang="de-DE" dirty="0" smtClean="0"/>
              <a:t>Bildquellen</a:t>
            </a:r>
            <a:endParaRPr lang="de-DE" dirty="0"/>
          </a:p>
        </p:txBody>
      </p:sp>
      <p:sp>
        <p:nvSpPr>
          <p:cNvPr id="6" name="Textfeld 5"/>
          <p:cNvSpPr txBox="1"/>
          <p:nvPr/>
        </p:nvSpPr>
        <p:spPr>
          <a:xfrm>
            <a:off x="1195136" y="3281819"/>
            <a:ext cx="9509760" cy="1015663"/>
          </a:xfrm>
          <a:prstGeom prst="rect">
            <a:avLst/>
          </a:prstGeom>
          <a:noFill/>
        </p:spPr>
        <p:txBody>
          <a:bodyPr wrap="square" rtlCol="0">
            <a:spAutoFit/>
          </a:bodyPr>
          <a:lstStyle/>
          <a:p>
            <a:pPr marL="171450" indent="-171450">
              <a:buFont typeface="Arial" panose="020B0604020202020204" pitchFamily="34" charset="0"/>
              <a:buChar char="•"/>
            </a:pPr>
            <a:r>
              <a:rPr lang="de-DE" sz="1200" dirty="0" smtClean="0"/>
              <a:t>Motivationsposter: </a:t>
            </a:r>
            <a:r>
              <a:rPr lang="de-DE" sz="1200" dirty="0" err="1" smtClean="0"/>
              <a:t>simplify</a:t>
            </a:r>
            <a:r>
              <a:rPr lang="de-DE" sz="1200" dirty="0" smtClean="0"/>
              <a:t> </a:t>
            </a:r>
            <a:r>
              <a:rPr lang="de-DE" sz="1200" dirty="0"/>
              <a:t>: https://</a:t>
            </a:r>
            <a:r>
              <a:rPr lang="de-DE" sz="1200" dirty="0" smtClean="0"/>
              <a:t>www.motivationsposter.de</a:t>
            </a:r>
          </a:p>
          <a:p>
            <a:pPr marL="171450" indent="-171450">
              <a:buFont typeface="Arial" panose="020B0604020202020204" pitchFamily="34" charset="0"/>
              <a:buChar char="•"/>
            </a:pPr>
            <a:r>
              <a:rPr lang="de-DE" sz="1200" dirty="0" smtClean="0"/>
              <a:t>Folie 8: 	Teammanagement-Rad: </a:t>
            </a:r>
            <a:r>
              <a:rPr lang="de-DE" sz="1200" dirty="0"/>
              <a:t>http://www.tms-zentrum.de/tms-zentrum.html, Zugriff am 18.08.2016</a:t>
            </a:r>
            <a:endParaRPr lang="de-DE" sz="1200" dirty="0" smtClean="0"/>
          </a:p>
          <a:p>
            <a:r>
              <a:rPr lang="de-DE" sz="1200" dirty="0" smtClean="0"/>
              <a:t>	Teamentwicklungsuhr</a:t>
            </a:r>
            <a:r>
              <a:rPr lang="de-DE" sz="1200" dirty="0"/>
              <a:t>:   Erger, Raimund (2013), S. </a:t>
            </a:r>
            <a:r>
              <a:rPr lang="de-DE" sz="1200" dirty="0" smtClean="0"/>
              <a:t>59</a:t>
            </a:r>
          </a:p>
          <a:p>
            <a:r>
              <a:rPr lang="de-DE" sz="1200" dirty="0"/>
              <a:t>	Esel:  http://www.vonrochow-mediation.com/mediapool/112/1124588/data/esel.JPG</a:t>
            </a:r>
            <a:endParaRPr lang="de-DE" sz="1200" dirty="0" smtClean="0"/>
          </a:p>
          <a:p>
            <a:pPr marL="171450" indent="-171450">
              <a:buFont typeface="Arial" panose="020B0604020202020204" pitchFamily="34" charset="0"/>
              <a:buChar char="•"/>
            </a:pPr>
            <a:endParaRPr lang="de-DE" sz="1200" dirty="0"/>
          </a:p>
        </p:txBody>
      </p:sp>
      <p:sp>
        <p:nvSpPr>
          <p:cNvPr id="10" name="Titel 12"/>
          <p:cNvSpPr txBox="1">
            <a:spLocks/>
          </p:cNvSpPr>
          <p:nvPr/>
        </p:nvSpPr>
        <p:spPr>
          <a:xfrm>
            <a:off x="1195136" y="4219608"/>
            <a:ext cx="9509760" cy="447040"/>
          </a:xfrm>
          <a:prstGeom prst="rect">
            <a:avLst/>
          </a:prstGeom>
        </p:spPr>
        <p:txBody>
          <a:bodyPr vert="horz" lIns="91440" tIns="45720" rIns="91440" bIns="45720" rtlCol="0" anchor="b">
            <a:normAutofit fontScale="90000" lnSpcReduction="20000"/>
          </a:bodyPr>
          <a:lstStyle>
            <a:lvl1pPr marL="0" indent="0" algn="l" defTabSz="914400" rtl="0" eaLnBrk="1" latinLnBrk="0" hangingPunct="1">
              <a:lnSpc>
                <a:spcPct val="90000"/>
              </a:lnSpc>
              <a:spcBef>
                <a:spcPct val="0"/>
              </a:spcBef>
              <a:buFont typeface="Arial" pitchFamily="34" charset="0"/>
              <a:buNone/>
              <a:defRPr sz="3400" kern="1200">
                <a:solidFill>
                  <a:schemeClr val="tx1"/>
                </a:solidFill>
                <a:latin typeface="+mj-lt"/>
                <a:ea typeface="+mj-ea"/>
                <a:cs typeface="+mj-cs"/>
              </a:defRPr>
            </a:lvl1pPr>
          </a:lstStyle>
          <a:p>
            <a:r>
              <a:rPr lang="de-DE" dirty="0" smtClean="0"/>
              <a:t>Fußnoten</a:t>
            </a:r>
          </a:p>
        </p:txBody>
      </p:sp>
      <p:sp>
        <p:nvSpPr>
          <p:cNvPr id="8" name="Textfeld 7"/>
          <p:cNvSpPr txBox="1"/>
          <p:nvPr/>
        </p:nvSpPr>
        <p:spPr>
          <a:xfrm>
            <a:off x="1195136" y="4841507"/>
            <a:ext cx="9931668" cy="1200329"/>
          </a:xfrm>
          <a:prstGeom prst="rect">
            <a:avLst/>
          </a:prstGeom>
          <a:noFill/>
        </p:spPr>
        <p:txBody>
          <a:bodyPr wrap="square" rtlCol="0">
            <a:spAutoFit/>
          </a:bodyPr>
          <a:lstStyle/>
          <a:p>
            <a:pPr marL="228600" indent="-228600">
              <a:buAutoNum type="arabicPlain"/>
            </a:pPr>
            <a:r>
              <a:rPr lang="sv-SE" sz="1200" dirty="0" smtClean="0"/>
              <a:t>Hennicke</a:t>
            </a:r>
            <a:r>
              <a:rPr lang="sv-SE" sz="1200" dirty="0"/>
              <a:t>, Klaus (2011), S. </a:t>
            </a:r>
            <a:r>
              <a:rPr lang="sv-SE" sz="1200" dirty="0" smtClean="0"/>
              <a:t>2</a:t>
            </a:r>
            <a:r>
              <a:rPr lang="de-DE" sz="1200" dirty="0" smtClean="0"/>
              <a:t>2</a:t>
            </a:r>
          </a:p>
          <a:p>
            <a:pPr marL="228600" indent="-228600">
              <a:buAutoNum type="arabicPlain"/>
            </a:pPr>
            <a:r>
              <a:rPr lang="de-DE" sz="1200" dirty="0" smtClean="0"/>
              <a:t>De </a:t>
            </a:r>
            <a:r>
              <a:rPr lang="de-DE" sz="1200" dirty="0" err="1"/>
              <a:t>Pree</a:t>
            </a:r>
            <a:r>
              <a:rPr lang="de-DE" sz="1200" dirty="0"/>
              <a:t>, Max (1992), S. </a:t>
            </a:r>
            <a:r>
              <a:rPr lang="de-DE" sz="1200" dirty="0" smtClean="0"/>
              <a:t>35</a:t>
            </a:r>
          </a:p>
          <a:p>
            <a:r>
              <a:rPr lang="de-DE" sz="1200" dirty="0"/>
              <a:t>3    </a:t>
            </a:r>
            <a:r>
              <a:rPr lang="de-DE" sz="1200" dirty="0" smtClean="0"/>
              <a:t>Ebenda</a:t>
            </a:r>
            <a:r>
              <a:rPr lang="de-DE" sz="1200" dirty="0"/>
              <a:t>, S. </a:t>
            </a:r>
            <a:r>
              <a:rPr lang="de-DE" sz="1200" dirty="0" smtClean="0"/>
              <a:t>40</a:t>
            </a:r>
          </a:p>
          <a:p>
            <a:r>
              <a:rPr lang="de-DE" sz="1200" dirty="0"/>
              <a:t>4 </a:t>
            </a:r>
            <a:r>
              <a:rPr lang="de-DE" sz="1200" dirty="0" smtClean="0"/>
              <a:t>   Ebenda</a:t>
            </a:r>
            <a:r>
              <a:rPr lang="de-DE" sz="1200" dirty="0"/>
              <a:t>, S. </a:t>
            </a:r>
            <a:r>
              <a:rPr lang="de-DE" sz="1200" dirty="0" smtClean="0"/>
              <a:t>39f</a:t>
            </a:r>
          </a:p>
          <a:p>
            <a:r>
              <a:rPr lang="de-DE" sz="1200" dirty="0"/>
              <a:t>5 </a:t>
            </a:r>
            <a:r>
              <a:rPr lang="de-DE" sz="1200" dirty="0" smtClean="0"/>
              <a:t>   Ebenda</a:t>
            </a:r>
            <a:r>
              <a:rPr lang="de-DE" sz="1200" dirty="0"/>
              <a:t>, S. </a:t>
            </a:r>
            <a:r>
              <a:rPr lang="de-DE" sz="1200" dirty="0" smtClean="0"/>
              <a:t>43</a:t>
            </a:r>
          </a:p>
          <a:p>
            <a:r>
              <a:rPr lang="de-DE" sz="1200" dirty="0"/>
              <a:t>6 </a:t>
            </a:r>
            <a:r>
              <a:rPr lang="de-DE" sz="1200" dirty="0" smtClean="0"/>
              <a:t>   Ebenda</a:t>
            </a:r>
            <a:r>
              <a:rPr lang="de-DE" sz="1200" dirty="0"/>
              <a:t>, S. </a:t>
            </a:r>
            <a:r>
              <a:rPr lang="de-DE" sz="1200" dirty="0" smtClean="0"/>
              <a:t>160</a:t>
            </a:r>
            <a:endParaRPr lang="de-DE" sz="1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56246130"/>
      </p:ext>
    </p:extLst>
  </p:cSld>
  <p:clrMapOvr>
    <a:masterClrMapping/>
  </p:clrMapOvr>
  <mc:AlternateContent xmlns:mc="http://schemas.openxmlformats.org/markup-compatibility/2006">
    <mc:Choice xmlns:p14="http://schemas.microsoft.com/office/powerpoint/2010/main" Requires="p14">
      <p:transition spd="med" p14:dur="700" advTm="2109">
        <p:fade/>
      </p:transition>
    </mc:Choice>
    <mc:Fallback>
      <p:transition spd="med" advTm="21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Präsentation im Rahmen der Prüfung im Modul „Teammanagement, Präsentation &amp; Moderation“</a:t>
            </a:r>
            <a:endParaRPr lang="de-DE" dirty="0"/>
          </a:p>
        </p:txBody>
      </p:sp>
      <p:sp>
        <p:nvSpPr>
          <p:cNvPr id="3" name="Textplatzhalter 2"/>
          <p:cNvSpPr>
            <a:spLocks noGrp="1"/>
          </p:cNvSpPr>
          <p:nvPr>
            <p:ph type="body" idx="1"/>
          </p:nvPr>
        </p:nvSpPr>
        <p:spPr/>
        <p:txBody>
          <a:bodyPr/>
          <a:lstStyle/>
          <a:p>
            <a:r>
              <a:rPr lang="de-DE" cap="none" dirty="0" smtClean="0"/>
              <a:t>Prüfer: Raimund Erger</a:t>
            </a:r>
            <a:endParaRPr lang="de-DE" cap="none" dirty="0"/>
          </a:p>
        </p:txBody>
      </p:sp>
      <p:sp>
        <p:nvSpPr>
          <p:cNvPr id="4" name="Fußzeilenplatzhalter 3"/>
          <p:cNvSpPr>
            <a:spLocks noGrp="1"/>
          </p:cNvSpPr>
          <p:nvPr>
            <p:ph type="ftr" sz="quarter" idx="11"/>
          </p:nvPr>
        </p:nvSpPr>
        <p:spPr/>
        <p:txBody>
          <a:bodyPr/>
          <a:lstStyle/>
          <a:p>
            <a:r>
              <a:rPr lang="de-DE" smtClean="0"/>
              <a:t>BA-SOMA-06-TZ-FS              Andreas Noak</a:t>
            </a:r>
            <a:endParaRPr lang="de-DE" dirty="0"/>
          </a:p>
        </p:txBody>
      </p:sp>
      <p:sp>
        <p:nvSpPr>
          <p:cNvPr id="5" name="Foliennummernplatzhalter 4"/>
          <p:cNvSpPr>
            <a:spLocks noGrp="1"/>
          </p:cNvSpPr>
          <p:nvPr>
            <p:ph type="sldNum" sz="quarter" idx="12"/>
          </p:nvPr>
        </p:nvSpPr>
        <p:spPr/>
        <p:txBody>
          <a:bodyPr/>
          <a:lstStyle/>
          <a:p>
            <a:fld id="{CA8D9AD5-F248-4919-864A-CFD76CC027D6}" type="slidenum">
              <a:rPr lang="de-DE" smtClean="0"/>
              <a:t>2</a:t>
            </a:fld>
            <a:endParaRPr lang="de-DE"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01137450"/>
      </p:ext>
    </p:extLst>
  </p:cSld>
  <p:clrMapOvr>
    <a:masterClrMapping/>
  </p:clrMapOvr>
  <mc:AlternateContent xmlns:mc="http://schemas.openxmlformats.org/markup-compatibility/2006">
    <mc:Choice xmlns:p14="http://schemas.microsoft.com/office/powerpoint/2010/main" Requires="p14">
      <p:transition spd="med" p14:dur="700" advTm="5014">
        <p:fade/>
      </p:transition>
    </mc:Choice>
    <mc:Fallback>
      <p:transition spd="med" advTm="50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de-DE" smtClean="0"/>
              <a:t>BA-SOMA-06-TZ-FS              Andreas Noak</a:t>
            </a:r>
            <a:endParaRPr lang="de-DE" dirty="0"/>
          </a:p>
        </p:txBody>
      </p:sp>
      <p:sp>
        <p:nvSpPr>
          <p:cNvPr id="5" name="Foliennummernplatzhalter 4"/>
          <p:cNvSpPr>
            <a:spLocks noGrp="1"/>
          </p:cNvSpPr>
          <p:nvPr>
            <p:ph type="sldNum" sz="quarter" idx="12"/>
          </p:nvPr>
        </p:nvSpPr>
        <p:spPr/>
        <p:txBody>
          <a:bodyPr/>
          <a:lstStyle/>
          <a:p>
            <a:fld id="{CA8D9AD5-F248-4919-864A-CFD76CC027D6}" type="slidenum">
              <a:rPr lang="de-DE" smtClean="0"/>
              <a:t>3</a:t>
            </a:fld>
            <a:endParaRPr lang="de-DE" dirty="0"/>
          </a:p>
        </p:txBody>
      </p:sp>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1728"/>
            <a:ext cx="4538468" cy="6047508"/>
          </a:xfrm>
          <a:prstGeom prst="rect">
            <a:avLst/>
          </a:prstGeom>
        </p:spPr>
      </p:pic>
      <p:sp>
        <p:nvSpPr>
          <p:cNvPr id="9" name="Textfeld 8"/>
          <p:cNvSpPr txBox="1"/>
          <p:nvPr/>
        </p:nvSpPr>
        <p:spPr>
          <a:xfrm>
            <a:off x="4946072" y="2500775"/>
            <a:ext cx="6463145" cy="523220"/>
          </a:xfrm>
          <a:prstGeom prst="rect">
            <a:avLst/>
          </a:prstGeom>
          <a:noFill/>
        </p:spPr>
        <p:txBody>
          <a:bodyPr wrap="square" rtlCol="0">
            <a:spAutoFit/>
          </a:bodyPr>
          <a:lstStyle/>
          <a:p>
            <a:pPr algn="ctr"/>
            <a:r>
              <a:rPr lang="de-DE" sz="2800" dirty="0" smtClean="0"/>
              <a:t>Schwerpunkt der Präsentation:</a:t>
            </a:r>
            <a:endParaRPr lang="de-DE" sz="2800" dirty="0"/>
          </a:p>
        </p:txBody>
      </p:sp>
      <p:sp>
        <p:nvSpPr>
          <p:cNvPr id="10" name="Textfeld 9"/>
          <p:cNvSpPr txBox="1"/>
          <p:nvPr/>
        </p:nvSpPr>
        <p:spPr>
          <a:xfrm>
            <a:off x="5174672" y="3406971"/>
            <a:ext cx="6234545" cy="646331"/>
          </a:xfrm>
          <a:prstGeom prst="rect">
            <a:avLst/>
          </a:prstGeom>
          <a:noFill/>
        </p:spPr>
        <p:txBody>
          <a:bodyPr wrap="square" rtlCol="0">
            <a:spAutoFit/>
          </a:bodyPr>
          <a:lstStyle/>
          <a:p>
            <a:pPr algn="ctr"/>
            <a:r>
              <a:rPr lang="de-DE" sz="3600" dirty="0" smtClean="0">
                <a:solidFill>
                  <a:schemeClr val="bg2"/>
                </a:solidFill>
              </a:rPr>
              <a:t>Teammanagement = Führung?</a:t>
            </a:r>
            <a:endParaRPr lang="de-DE" sz="3600" dirty="0">
              <a:solidFill>
                <a:schemeClr val="bg2"/>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148895313"/>
      </p:ext>
    </p:extLst>
  </p:cSld>
  <p:clrMapOvr>
    <a:masterClrMapping/>
  </p:clrMapOvr>
  <mc:AlternateContent xmlns:mc="http://schemas.openxmlformats.org/markup-compatibility/2006">
    <mc:Choice xmlns:p14="http://schemas.microsoft.com/office/powerpoint/2010/main" Requires="p14">
      <p:transition spd="med" p14:dur="700" advTm="23025">
        <p:fade/>
      </p:transition>
    </mc:Choice>
    <mc:Fallback>
      <p:transition spd="med" advTm="230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750" fill="hold"/>
                                        <p:tgtEl>
                                          <p:spTgt spid="10"/>
                                        </p:tgtEl>
                                        <p:attrNameLst>
                                          <p:attrName>ppt_x</p:attrName>
                                        </p:attrNameLst>
                                      </p:cBhvr>
                                      <p:tavLst>
                                        <p:tav tm="0">
                                          <p:val>
                                            <p:strVal val="#ppt_x"/>
                                          </p:val>
                                        </p:tav>
                                        <p:tav tm="100000">
                                          <p:val>
                                            <p:strVal val="#ppt_x"/>
                                          </p:val>
                                        </p:tav>
                                      </p:tavLst>
                                    </p:anim>
                                    <p:anim calcmode="lin" valueType="num">
                                      <p:cBhvr additive="base">
                                        <p:cTn id="1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62917" y="972417"/>
            <a:ext cx="9385588" cy="808758"/>
          </a:xfrm>
        </p:spPr>
        <p:txBody>
          <a:bodyPr>
            <a:normAutofit fontScale="90000"/>
          </a:bodyPr>
          <a:lstStyle/>
          <a:p>
            <a:pPr algn="l"/>
            <a:r>
              <a:rPr lang="de-DE" dirty="0"/>
              <a:t>Gliederung</a:t>
            </a:r>
          </a:p>
        </p:txBody>
      </p:sp>
      <p:sp>
        <p:nvSpPr>
          <p:cNvPr id="4" name="Fußzeilenplatzhalter 3"/>
          <p:cNvSpPr>
            <a:spLocks noGrp="1"/>
          </p:cNvSpPr>
          <p:nvPr>
            <p:ph type="ftr" sz="quarter" idx="11"/>
          </p:nvPr>
        </p:nvSpPr>
        <p:spPr/>
        <p:txBody>
          <a:bodyPr/>
          <a:lstStyle/>
          <a:p>
            <a:r>
              <a:rPr lang="de-DE" dirty="0" smtClean="0"/>
              <a:t>BA-SOMA-06-TZ-FS              Andreas Noak</a:t>
            </a:r>
            <a:endParaRPr lang="de-DE" dirty="0"/>
          </a:p>
        </p:txBody>
      </p:sp>
      <p:sp>
        <p:nvSpPr>
          <p:cNvPr id="5" name="Foliennummernplatzhalter 4"/>
          <p:cNvSpPr>
            <a:spLocks noGrp="1"/>
          </p:cNvSpPr>
          <p:nvPr>
            <p:ph type="sldNum" sz="quarter" idx="12"/>
          </p:nvPr>
        </p:nvSpPr>
        <p:spPr/>
        <p:txBody>
          <a:bodyPr/>
          <a:lstStyle/>
          <a:p>
            <a:fld id="{CA8D9AD5-F248-4919-864A-CFD76CC027D6}" type="slidenum">
              <a:rPr lang="de-DE" smtClean="0"/>
              <a:t>4</a:t>
            </a:fld>
            <a:endParaRPr lang="de-DE" dirty="0"/>
          </a:p>
        </p:txBody>
      </p:sp>
      <p:sp>
        <p:nvSpPr>
          <p:cNvPr id="6" name="Textfeld 5"/>
          <p:cNvSpPr txBox="1"/>
          <p:nvPr/>
        </p:nvSpPr>
        <p:spPr>
          <a:xfrm>
            <a:off x="1162916" y="2106305"/>
            <a:ext cx="10307782" cy="1883593"/>
          </a:xfrm>
          <a:prstGeom prst="rect">
            <a:avLst/>
          </a:prstGeom>
          <a:noFill/>
        </p:spPr>
        <p:txBody>
          <a:bodyPr wrap="square" rtlCol="0">
            <a:spAutoFit/>
          </a:bodyPr>
          <a:lstStyle/>
          <a:p>
            <a:pPr marL="274320" lvl="0" indent="-228600">
              <a:lnSpc>
                <a:spcPct val="90000"/>
              </a:lnSpc>
              <a:spcBef>
                <a:spcPts val="1800"/>
              </a:spcBef>
              <a:buSzPct val="80000"/>
              <a:buFont typeface="Arial" pitchFamily="34" charset="0"/>
              <a:buChar char="•"/>
            </a:pPr>
            <a:r>
              <a:rPr lang="de-DE" sz="2400" dirty="0">
                <a:solidFill>
                  <a:prstClr val="white"/>
                </a:solidFill>
              </a:rPr>
              <a:t>„Herausforderndes Verhalten“: worüber reden wir?</a:t>
            </a:r>
          </a:p>
          <a:p>
            <a:pPr marL="274320" lvl="0" indent="-228600">
              <a:lnSpc>
                <a:spcPct val="90000"/>
              </a:lnSpc>
              <a:spcBef>
                <a:spcPts val="1800"/>
              </a:spcBef>
              <a:buSzPct val="80000"/>
              <a:buFont typeface="Arial" pitchFamily="34" charset="0"/>
              <a:buChar char="•"/>
            </a:pPr>
            <a:r>
              <a:rPr lang="de-DE" sz="2400" dirty="0">
                <a:solidFill>
                  <a:prstClr val="white"/>
                </a:solidFill>
              </a:rPr>
              <a:t>Welchen Einfluss hat es auf das Team?</a:t>
            </a:r>
          </a:p>
          <a:p>
            <a:pPr marL="274320" lvl="0" indent="-228600">
              <a:lnSpc>
                <a:spcPct val="90000"/>
              </a:lnSpc>
              <a:spcBef>
                <a:spcPts val="1800"/>
              </a:spcBef>
              <a:buSzPct val="80000"/>
              <a:buFont typeface="Arial" pitchFamily="34" charset="0"/>
              <a:buChar char="•"/>
            </a:pPr>
            <a:r>
              <a:rPr lang="de-DE" sz="2400" dirty="0">
                <a:solidFill>
                  <a:prstClr val="white"/>
                </a:solidFill>
              </a:rPr>
              <a:t>Wie kann es der Teamleitung gelingen, ein neues Konzept einzuführen und die Mitarbeiter dafür zu gewinnen</a:t>
            </a:r>
            <a:r>
              <a:rPr lang="de-DE" sz="2400" dirty="0" smtClean="0">
                <a:solidFill>
                  <a:prstClr val="white"/>
                </a:solidFill>
              </a:rPr>
              <a:t>?</a:t>
            </a:r>
            <a:endParaRPr lang="de-DE" sz="2400" dirty="0">
              <a:solidFill>
                <a:prstClr val="white"/>
              </a:solidFill>
            </a:endParaRPr>
          </a:p>
        </p:txBody>
      </p:sp>
      <p:sp>
        <p:nvSpPr>
          <p:cNvPr id="7" name="Rechteck 6"/>
          <p:cNvSpPr/>
          <p:nvPr/>
        </p:nvSpPr>
        <p:spPr>
          <a:xfrm>
            <a:off x="1247774" y="4456837"/>
            <a:ext cx="10125075" cy="923330"/>
          </a:xfrm>
          <a:prstGeom prst="rect">
            <a:avLst/>
          </a:prstGeom>
        </p:spPr>
        <p:txBody>
          <a:bodyPr wrap="square">
            <a:spAutoFit/>
          </a:bodyPr>
          <a:lstStyle/>
          <a:p>
            <a:pPr lvl="0" algn="just"/>
            <a:r>
              <a:rPr lang="de-DE" dirty="0">
                <a:solidFill>
                  <a:prstClr val="white"/>
                </a:solidFill>
              </a:rPr>
              <a:t>Aus Gründen der besseren Lesbarkeit  und Verständlichkeit wird in dieser Präsentation die Sprachform des generischen Maskulinums angewendet. Es wird an dieser Stelle darauf hingewiesen, dass die ausschließliche Verwendung der männlichen Form geschlechtsunabhängig verstanden werden soll.</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677409122"/>
      </p:ext>
    </p:extLst>
  </p:cSld>
  <p:clrMapOvr>
    <a:masterClrMapping/>
  </p:clrMapOvr>
  <mc:AlternateContent xmlns:mc="http://schemas.openxmlformats.org/markup-compatibility/2006">
    <mc:Choice xmlns:p14="http://schemas.microsoft.com/office/powerpoint/2010/main" Requires="p14">
      <p:transition spd="med" p14:dur="700" advTm="30992">
        <p:fade/>
      </p:transition>
    </mc:Choice>
    <mc:Fallback>
      <p:transition spd="med" advTm="309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additive="base">
                                        <p:cTn id="2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93718" y="551134"/>
            <a:ext cx="9015845" cy="1620566"/>
          </a:xfrm>
        </p:spPr>
        <p:txBody>
          <a:bodyPr>
            <a:normAutofit/>
          </a:bodyPr>
          <a:lstStyle/>
          <a:p>
            <a:r>
              <a:rPr lang="de-DE" dirty="0" smtClean="0"/>
              <a:t>„Herausforderndes Verhalten“: Was ist das?</a:t>
            </a:r>
            <a:endParaRPr lang="de-DE" dirty="0"/>
          </a:p>
        </p:txBody>
      </p:sp>
      <p:sp>
        <p:nvSpPr>
          <p:cNvPr id="4" name="Fußzeilenplatzhalter 3"/>
          <p:cNvSpPr>
            <a:spLocks noGrp="1"/>
          </p:cNvSpPr>
          <p:nvPr>
            <p:ph type="ftr" sz="quarter" idx="11"/>
          </p:nvPr>
        </p:nvSpPr>
        <p:spPr/>
        <p:txBody>
          <a:bodyPr/>
          <a:lstStyle/>
          <a:p>
            <a:r>
              <a:rPr lang="de-DE" dirty="0" smtClean="0"/>
              <a:t>BA-SOMA-06-TZ-FS              Andreas Noak</a:t>
            </a:r>
            <a:endParaRPr lang="de-DE" dirty="0"/>
          </a:p>
        </p:txBody>
      </p:sp>
      <p:sp>
        <p:nvSpPr>
          <p:cNvPr id="5" name="Foliennummernplatzhalter 4"/>
          <p:cNvSpPr>
            <a:spLocks noGrp="1"/>
          </p:cNvSpPr>
          <p:nvPr>
            <p:ph type="sldNum" sz="quarter" idx="12"/>
          </p:nvPr>
        </p:nvSpPr>
        <p:spPr/>
        <p:txBody>
          <a:bodyPr/>
          <a:lstStyle/>
          <a:p>
            <a:fld id="{CA8D9AD5-F248-4919-864A-CFD76CC027D6}" type="slidenum">
              <a:rPr lang="de-DE" smtClean="0"/>
              <a:t>5</a:t>
            </a:fld>
            <a:endParaRPr lang="de-DE" dirty="0"/>
          </a:p>
        </p:txBody>
      </p:sp>
      <p:sp>
        <p:nvSpPr>
          <p:cNvPr id="6" name="Textfeld 5"/>
          <p:cNvSpPr txBox="1"/>
          <p:nvPr/>
        </p:nvSpPr>
        <p:spPr>
          <a:xfrm>
            <a:off x="976745" y="2347690"/>
            <a:ext cx="10307782" cy="3785652"/>
          </a:xfrm>
          <a:prstGeom prst="rect">
            <a:avLst/>
          </a:prstGeom>
          <a:noFill/>
        </p:spPr>
        <p:txBody>
          <a:bodyPr wrap="square" rtlCol="0">
            <a:spAutoFit/>
          </a:bodyPr>
          <a:lstStyle/>
          <a:p>
            <a:pPr marL="285750" indent="-285750">
              <a:buFont typeface="Arial" panose="020B0604020202020204" pitchFamily="34" charset="0"/>
              <a:buChar char="•"/>
            </a:pPr>
            <a:r>
              <a:rPr lang="de-DE" dirty="0"/>
              <a:t> „Herausforderndes Verhalten ist Verhalten von solcher Intensität, Häufigkeit und Dauer, dass es die körperliche Unversehrtheit der Person selbst und von anderen ernsthaft bedroht oder das Verhalten schränkt deutlich den Zugang und die Nutzung von üblichen öffentlichen Betreuungsangeboten ein“ (Emerson et. al. 1999; Übers. </a:t>
            </a:r>
            <a:r>
              <a:rPr lang="de-DE" dirty="0" smtClean="0"/>
              <a:t>KH)</a:t>
            </a:r>
            <a:r>
              <a:rPr lang="de-DE" baseline="30000" dirty="0" smtClean="0"/>
              <a:t>1</a:t>
            </a:r>
          </a:p>
          <a:p>
            <a:pPr marL="285750" indent="-285750">
              <a:buFont typeface="Arial" panose="020B0604020202020204" pitchFamily="34" charset="0"/>
              <a:buChar char="•"/>
            </a:pPr>
            <a:endParaRPr lang="de-DE" baseline="30000" dirty="0"/>
          </a:p>
          <a:p>
            <a:pPr marL="285750" indent="-285750">
              <a:buFont typeface="Arial" panose="020B0604020202020204" pitchFamily="34" charset="0"/>
              <a:buChar char="•"/>
            </a:pPr>
            <a:endParaRPr lang="de-DE" baseline="30000" dirty="0" smtClean="0"/>
          </a:p>
          <a:p>
            <a:pPr marL="285750" indent="-285750">
              <a:buFont typeface="Arial" panose="020B0604020202020204" pitchFamily="34" charset="0"/>
              <a:buChar char="•"/>
            </a:pPr>
            <a:r>
              <a:rPr lang="de-DE" dirty="0" smtClean="0"/>
              <a:t>Parallelbegriffe sind oft „Verhaltensbesonderheiten</a:t>
            </a:r>
            <a:r>
              <a:rPr lang="de-DE" dirty="0"/>
              <a:t>“, „verhaltensoriginell“, „verhaltenskreativ“, „festgefahrenes Verhalten“ etc</a:t>
            </a:r>
            <a:r>
              <a:rPr lang="de-DE" dirty="0" smtClean="0"/>
              <a:t>.</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smtClean="0"/>
              <a:t>In der Praxis handelt es sich meist um „aggressives“ , selbstverletzendes Verhalten und Verweigerungshaltungen</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die Einordnung eines Verhaltens als „störend“, „herausfordernd“ etc. </a:t>
            </a:r>
            <a:r>
              <a:rPr lang="de-DE" dirty="0" smtClean="0"/>
              <a:t>beruht oft auf einem subjektiven </a:t>
            </a:r>
            <a:r>
              <a:rPr lang="de-DE" dirty="0"/>
              <a:t>Empfinden des beschreibenden Mitarbeiters </a:t>
            </a:r>
            <a:endParaRPr lang="de-DE" dirty="0" smtClean="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904974368"/>
      </p:ext>
    </p:extLst>
  </p:cSld>
  <p:clrMapOvr>
    <a:masterClrMapping/>
  </p:clrMapOvr>
  <mc:AlternateContent xmlns:mc="http://schemas.openxmlformats.org/markup-compatibility/2006">
    <mc:Choice xmlns:p14="http://schemas.microsoft.com/office/powerpoint/2010/main" Requires="p14">
      <p:transition spd="med" p14:dur="700" advTm="34788">
        <p:fade/>
      </p:transition>
    </mc:Choice>
    <mc:Fallback>
      <p:transition spd="med" advTm="347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 calcmode="lin" valueType="num">
                                      <p:cBhvr additive="base">
                                        <p:cTn id="1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 calcmode="lin" valueType="num">
                                      <p:cBhvr additive="base">
                                        <p:cTn id="2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anim calcmode="lin" valueType="num">
                                      <p:cBhvr additive="base">
                                        <p:cTn id="2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93718" y="551134"/>
            <a:ext cx="9015845" cy="1620566"/>
          </a:xfrm>
        </p:spPr>
        <p:txBody>
          <a:bodyPr>
            <a:normAutofit/>
          </a:bodyPr>
          <a:lstStyle/>
          <a:p>
            <a:r>
              <a:rPr lang="de-DE" dirty="0" smtClean="0"/>
              <a:t>Auswirkungen auf Mitarbeiter und Teams</a:t>
            </a:r>
            <a:endParaRPr lang="de-DE" dirty="0"/>
          </a:p>
        </p:txBody>
      </p:sp>
      <p:sp>
        <p:nvSpPr>
          <p:cNvPr id="4" name="Fußzeilenplatzhalter 3"/>
          <p:cNvSpPr>
            <a:spLocks noGrp="1"/>
          </p:cNvSpPr>
          <p:nvPr>
            <p:ph type="ftr" sz="quarter" idx="11"/>
          </p:nvPr>
        </p:nvSpPr>
        <p:spPr/>
        <p:txBody>
          <a:bodyPr/>
          <a:lstStyle/>
          <a:p>
            <a:r>
              <a:rPr lang="de-DE" dirty="0" smtClean="0"/>
              <a:t>BA-SOMA-06-TZ-FS              Andreas Noak</a:t>
            </a:r>
            <a:endParaRPr lang="de-DE" dirty="0"/>
          </a:p>
        </p:txBody>
      </p:sp>
      <p:sp>
        <p:nvSpPr>
          <p:cNvPr id="5" name="Foliennummernplatzhalter 4"/>
          <p:cNvSpPr>
            <a:spLocks noGrp="1"/>
          </p:cNvSpPr>
          <p:nvPr>
            <p:ph type="sldNum" sz="quarter" idx="12"/>
          </p:nvPr>
        </p:nvSpPr>
        <p:spPr/>
        <p:txBody>
          <a:bodyPr/>
          <a:lstStyle/>
          <a:p>
            <a:fld id="{CA8D9AD5-F248-4919-864A-CFD76CC027D6}" type="slidenum">
              <a:rPr lang="de-DE" smtClean="0"/>
              <a:t>6</a:t>
            </a:fld>
            <a:endParaRPr lang="de-DE" dirty="0"/>
          </a:p>
        </p:txBody>
      </p:sp>
      <p:sp>
        <p:nvSpPr>
          <p:cNvPr id="6" name="Textfeld 5"/>
          <p:cNvSpPr txBox="1"/>
          <p:nvPr/>
        </p:nvSpPr>
        <p:spPr>
          <a:xfrm>
            <a:off x="1047749" y="2744432"/>
            <a:ext cx="10307782" cy="2954655"/>
          </a:xfrm>
          <a:prstGeom prst="rect">
            <a:avLst/>
          </a:prstGeom>
          <a:noFill/>
        </p:spPr>
        <p:txBody>
          <a:bodyPr wrap="square" rtlCol="0">
            <a:spAutoFit/>
          </a:bodyPr>
          <a:lstStyle/>
          <a:p>
            <a:pPr marL="285750" indent="-285750">
              <a:buFont typeface="Arial" panose="020B0604020202020204" pitchFamily="34" charset="0"/>
              <a:buChar char="•"/>
            </a:pPr>
            <a:r>
              <a:rPr lang="de-DE" dirty="0" smtClean="0"/>
              <a:t>Insbesondere </a:t>
            </a:r>
            <a:r>
              <a:rPr lang="de-DE" dirty="0"/>
              <a:t>auto- und fremdaggressive Verhaltensweisen führen zu besonderen Belastungssituationen im Team</a:t>
            </a:r>
            <a:endParaRPr lang="de-DE" baseline="30000" dirty="0" smtClean="0"/>
          </a:p>
          <a:p>
            <a:pPr marL="285750" indent="-285750">
              <a:buFont typeface="Arial" panose="020B0604020202020204" pitchFamily="34" charset="0"/>
              <a:buChar char="•"/>
            </a:pPr>
            <a:endParaRPr lang="de-DE" baseline="30000" dirty="0"/>
          </a:p>
          <a:p>
            <a:pPr marL="285750" indent="-285750">
              <a:buFont typeface="Arial" panose="020B0604020202020204" pitchFamily="34" charset="0"/>
              <a:buChar char="•"/>
            </a:pPr>
            <a:endParaRPr lang="de-DE" baseline="30000" dirty="0" smtClean="0"/>
          </a:p>
          <a:p>
            <a:pPr marL="285750" indent="-285750">
              <a:buFont typeface="Arial" panose="020B0604020202020204" pitchFamily="34" charset="0"/>
              <a:buChar char="•"/>
            </a:pPr>
            <a:r>
              <a:rPr lang="de-DE" dirty="0"/>
              <a:t>Angst, Wut, Hilflosigkeit, Resignation, Handlungsunsicherheit und -unfähigkeit sind die am häufigsten beschriebenen </a:t>
            </a:r>
            <a:r>
              <a:rPr lang="de-DE" dirty="0" smtClean="0"/>
              <a:t>Gefühlsäußerungen </a:t>
            </a:r>
            <a:r>
              <a:rPr lang="de-DE" dirty="0"/>
              <a:t>von Mitarbeitern in der Begleitung von Menschen mit „herausforderndem Verhalten</a:t>
            </a:r>
            <a:r>
              <a:rPr lang="de-DE" dirty="0" smtClean="0"/>
              <a:t>“</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smtClean="0"/>
              <a:t>Gegenseitige Vorwürfe, Zynismus, hoher Krankenstand, Zerbrechen von Teams</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smtClean="0"/>
              <a:t>Klienten gelten als „nicht </a:t>
            </a:r>
            <a:r>
              <a:rPr lang="de-DE" dirty="0" err="1" smtClean="0"/>
              <a:t>betreubar</a:t>
            </a:r>
            <a:r>
              <a:rPr lang="de-DE" dirty="0" smtClean="0"/>
              <a:t>“ und müssen die Einrichtung wechseln</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72607903"/>
      </p:ext>
    </p:extLst>
  </p:cSld>
  <p:clrMapOvr>
    <a:masterClrMapping/>
  </p:clrMapOvr>
  <mc:AlternateContent xmlns:mc="http://schemas.openxmlformats.org/markup-compatibility/2006">
    <mc:Choice xmlns:p14="http://schemas.microsoft.com/office/powerpoint/2010/main" Requires="p14">
      <p:transition spd="med" p14:dur="700" advTm="31493">
        <p:fade/>
      </p:transition>
    </mc:Choice>
    <mc:Fallback>
      <p:transition spd="med" advTm="314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 calcmode="lin" valueType="num">
                                      <p:cBhvr additive="base">
                                        <p:cTn id="1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 calcmode="lin" valueType="num">
                                      <p:cBhvr additive="base">
                                        <p:cTn id="2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anim calcmode="lin" valueType="num">
                                      <p:cBhvr additive="base">
                                        <p:cTn id="2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96689" y="551134"/>
            <a:ext cx="7419110" cy="862030"/>
          </a:xfrm>
        </p:spPr>
        <p:txBody>
          <a:bodyPr>
            <a:normAutofit/>
          </a:bodyPr>
          <a:lstStyle/>
          <a:p>
            <a:r>
              <a:rPr lang="de-DE" dirty="0" smtClean="0"/>
              <a:t>Was nun?</a:t>
            </a:r>
            <a:endParaRPr lang="de-DE" dirty="0"/>
          </a:p>
        </p:txBody>
      </p:sp>
      <p:sp>
        <p:nvSpPr>
          <p:cNvPr id="4" name="Fußzeilenplatzhalter 3"/>
          <p:cNvSpPr>
            <a:spLocks noGrp="1"/>
          </p:cNvSpPr>
          <p:nvPr>
            <p:ph type="ftr" sz="quarter" idx="11"/>
          </p:nvPr>
        </p:nvSpPr>
        <p:spPr/>
        <p:txBody>
          <a:bodyPr/>
          <a:lstStyle/>
          <a:p>
            <a:r>
              <a:rPr lang="de-DE" dirty="0" smtClean="0"/>
              <a:t>BA-SOMA-06-TZ-FS              Andreas Noak</a:t>
            </a:r>
            <a:endParaRPr lang="de-DE" dirty="0"/>
          </a:p>
        </p:txBody>
      </p:sp>
      <p:sp>
        <p:nvSpPr>
          <p:cNvPr id="5" name="Foliennummernplatzhalter 4"/>
          <p:cNvSpPr>
            <a:spLocks noGrp="1"/>
          </p:cNvSpPr>
          <p:nvPr>
            <p:ph type="sldNum" sz="quarter" idx="12"/>
          </p:nvPr>
        </p:nvSpPr>
        <p:spPr/>
        <p:txBody>
          <a:bodyPr/>
          <a:lstStyle/>
          <a:p>
            <a:fld id="{CA8D9AD5-F248-4919-864A-CFD76CC027D6}" type="slidenum">
              <a:rPr lang="de-DE" smtClean="0"/>
              <a:t>7</a:t>
            </a:fld>
            <a:endParaRPr lang="de-DE" dirty="0"/>
          </a:p>
        </p:txBody>
      </p:sp>
      <p:pic>
        <p:nvPicPr>
          <p:cNvPr id="3" name="Grafi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692" y="415636"/>
            <a:ext cx="4462450" cy="5946215"/>
          </a:xfrm>
          <a:prstGeom prst="rect">
            <a:avLst/>
          </a:prstGeom>
        </p:spPr>
      </p:pic>
      <p:sp>
        <p:nvSpPr>
          <p:cNvPr id="7" name="Textfeld 6"/>
          <p:cNvSpPr txBox="1"/>
          <p:nvPr/>
        </p:nvSpPr>
        <p:spPr>
          <a:xfrm>
            <a:off x="4696690" y="1870364"/>
            <a:ext cx="7419109" cy="2585323"/>
          </a:xfrm>
          <a:prstGeom prst="rect">
            <a:avLst/>
          </a:prstGeom>
          <a:noFill/>
        </p:spPr>
        <p:txBody>
          <a:bodyPr wrap="square" rtlCol="0">
            <a:spAutoFit/>
          </a:bodyPr>
          <a:lstStyle/>
          <a:p>
            <a:r>
              <a:rPr lang="de-DE" dirty="0" smtClean="0"/>
              <a:t>Konzepte wie SEO, </a:t>
            </a:r>
            <a:r>
              <a:rPr lang="de-DE" dirty="0" err="1" smtClean="0"/>
              <a:t>efbe</a:t>
            </a:r>
            <a:r>
              <a:rPr lang="de-DE" dirty="0" smtClean="0"/>
              <a:t> und PVU gibt es</a:t>
            </a:r>
          </a:p>
          <a:p>
            <a:endParaRPr lang="de-DE" dirty="0"/>
          </a:p>
          <a:p>
            <a:r>
              <a:rPr lang="de-DE" dirty="0" smtClean="0"/>
              <a:t>betroffener </a:t>
            </a:r>
            <a:r>
              <a:rPr lang="de-DE" dirty="0"/>
              <a:t>Mensch und sein soziales Umfeld erleben mehr </a:t>
            </a:r>
            <a:r>
              <a:rPr lang="de-DE" b="1" dirty="0" smtClean="0"/>
              <a:t>Lebensqualität</a:t>
            </a:r>
            <a:endParaRPr lang="de-DE" dirty="0"/>
          </a:p>
          <a:p>
            <a:endParaRPr lang="de-DE" dirty="0" smtClean="0"/>
          </a:p>
          <a:p>
            <a:r>
              <a:rPr lang="de-DE" dirty="0" smtClean="0"/>
              <a:t>professionelle </a:t>
            </a:r>
            <a:r>
              <a:rPr lang="de-DE" dirty="0"/>
              <a:t>Begleiter erfahren </a:t>
            </a:r>
            <a:r>
              <a:rPr lang="de-DE" b="1" dirty="0"/>
              <a:t>Resonanz und </a:t>
            </a:r>
            <a:r>
              <a:rPr lang="de-DE" b="1" dirty="0" smtClean="0"/>
              <a:t>Arbeitszufriedenheit</a:t>
            </a:r>
            <a:endParaRPr lang="de-DE" dirty="0" smtClean="0"/>
          </a:p>
          <a:p>
            <a:endParaRPr lang="de-DE" dirty="0"/>
          </a:p>
          <a:p>
            <a:r>
              <a:rPr lang="de-DE" dirty="0" smtClean="0"/>
              <a:t>Team </a:t>
            </a:r>
            <a:r>
              <a:rPr lang="de-DE" dirty="0"/>
              <a:t>der Mitarbeiter erreicht eine höhere </a:t>
            </a:r>
            <a:r>
              <a:rPr lang="de-DE" b="1" dirty="0" smtClean="0"/>
              <a:t>Effektivität</a:t>
            </a:r>
            <a:endParaRPr lang="de-DE" dirty="0" smtClean="0"/>
          </a:p>
          <a:p>
            <a:endParaRPr lang="de-DE" dirty="0"/>
          </a:p>
          <a:p>
            <a:r>
              <a:rPr lang="de-DE" dirty="0" smtClean="0"/>
              <a:t>Institution </a:t>
            </a:r>
            <a:r>
              <a:rPr lang="de-DE" dirty="0"/>
              <a:t>steigert ihre </a:t>
            </a:r>
            <a:r>
              <a:rPr lang="de-DE" b="1" dirty="0"/>
              <a:t>Qualität</a:t>
            </a:r>
            <a:endParaRPr lang="de-DE" dirty="0"/>
          </a:p>
        </p:txBody>
      </p:sp>
      <p:sp>
        <p:nvSpPr>
          <p:cNvPr id="8" name="Textfeld 7"/>
          <p:cNvSpPr txBox="1"/>
          <p:nvPr/>
        </p:nvSpPr>
        <p:spPr>
          <a:xfrm>
            <a:off x="4696689" y="4966855"/>
            <a:ext cx="7190511" cy="923330"/>
          </a:xfrm>
          <a:prstGeom prst="rect">
            <a:avLst/>
          </a:prstGeom>
          <a:noFill/>
        </p:spPr>
        <p:txBody>
          <a:bodyPr wrap="square" rtlCol="0">
            <a:spAutoFit/>
          </a:bodyPr>
          <a:lstStyle/>
          <a:p>
            <a:pPr algn="ctr"/>
            <a:r>
              <a:rPr lang="de-DE" sz="5400" dirty="0" smtClean="0"/>
              <a:t>Alles ganz einfach?</a:t>
            </a:r>
            <a:endParaRPr lang="de-DE" sz="5400"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123846537"/>
      </p:ext>
    </p:extLst>
  </p:cSld>
  <p:clrMapOvr>
    <a:masterClrMapping/>
  </p:clrMapOvr>
  <mc:AlternateContent xmlns:mc="http://schemas.openxmlformats.org/markup-compatibility/2006">
    <mc:Choice xmlns:p14="http://schemas.microsoft.com/office/powerpoint/2010/main" Requires="p14">
      <p:transition spd="med" p14:dur="700" advTm="45110">
        <p:fade/>
      </p:transition>
    </mc:Choice>
    <mc:Fallback>
      <p:transition spd="med" advTm="451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 calcmode="lin" valueType="num">
                                      <p:cBhvr additive="base">
                                        <p:cTn id="1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 calcmode="lin" valueType="num">
                                      <p:cBhvr additive="base">
                                        <p:cTn id="24"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 calcmode="lin" valueType="num">
                                      <p:cBhvr additive="base">
                                        <p:cTn id="30"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7">
                                            <p:txEl>
                                              <p:pRg st="6" end="6"/>
                                            </p:txEl>
                                          </p:spTgt>
                                        </p:tgtEl>
                                        <p:attrNameLst>
                                          <p:attrName>style.visibility</p:attrName>
                                        </p:attrNameLst>
                                      </p:cBhvr>
                                      <p:to>
                                        <p:strVal val="visible"/>
                                      </p:to>
                                    </p:set>
                                    <p:anim calcmode="lin" valueType="num">
                                      <p:cBhvr additive="base">
                                        <p:cTn id="36"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7">
                                            <p:txEl>
                                              <p:pRg st="8" end="8"/>
                                            </p:txEl>
                                          </p:spTgt>
                                        </p:tgtEl>
                                        <p:attrNameLst>
                                          <p:attrName>style.visibility</p:attrName>
                                        </p:attrNameLst>
                                      </p:cBhvr>
                                      <p:to>
                                        <p:strVal val="visible"/>
                                      </p:to>
                                    </p:set>
                                    <p:anim calcmode="lin" valueType="num">
                                      <p:cBhvr additive="base">
                                        <p:cTn id="42"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8">
                                            <p:txEl>
                                              <p:pRg st="0" end="0"/>
                                            </p:txEl>
                                          </p:spTgt>
                                        </p:tgtEl>
                                        <p:attrNameLst>
                                          <p:attrName>style.visibility</p:attrName>
                                        </p:attrNameLst>
                                      </p:cBhvr>
                                      <p:to>
                                        <p:strVal val="visible"/>
                                      </p:to>
                                    </p:set>
                                    <p:anim calcmode="lin" valueType="num">
                                      <p:cBhvr>
                                        <p:cTn id="48"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49"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50"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51"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61608" y="551134"/>
            <a:ext cx="7512627" cy="862030"/>
          </a:xfrm>
        </p:spPr>
        <p:txBody>
          <a:bodyPr>
            <a:normAutofit/>
          </a:bodyPr>
          <a:lstStyle/>
          <a:p>
            <a:r>
              <a:rPr lang="de-DE" dirty="0" smtClean="0"/>
              <a:t>Teammanagement!</a:t>
            </a:r>
            <a:endParaRPr lang="de-DE" dirty="0"/>
          </a:p>
        </p:txBody>
      </p:sp>
      <p:sp>
        <p:nvSpPr>
          <p:cNvPr id="4" name="Fußzeilenplatzhalter 3"/>
          <p:cNvSpPr>
            <a:spLocks noGrp="1"/>
          </p:cNvSpPr>
          <p:nvPr>
            <p:ph type="ftr" sz="quarter" idx="11"/>
          </p:nvPr>
        </p:nvSpPr>
        <p:spPr/>
        <p:txBody>
          <a:bodyPr/>
          <a:lstStyle/>
          <a:p>
            <a:r>
              <a:rPr lang="de-DE" dirty="0" smtClean="0"/>
              <a:t>BA-SOMA-06-TZ-FS              Andreas Noak</a:t>
            </a:r>
            <a:endParaRPr lang="de-DE" dirty="0"/>
          </a:p>
        </p:txBody>
      </p:sp>
      <p:sp>
        <p:nvSpPr>
          <p:cNvPr id="5" name="Foliennummernplatzhalter 4"/>
          <p:cNvSpPr>
            <a:spLocks noGrp="1"/>
          </p:cNvSpPr>
          <p:nvPr>
            <p:ph type="sldNum" sz="quarter" idx="12"/>
          </p:nvPr>
        </p:nvSpPr>
        <p:spPr/>
        <p:txBody>
          <a:bodyPr/>
          <a:lstStyle/>
          <a:p>
            <a:fld id="{CA8D9AD5-F248-4919-864A-CFD76CC027D6}" type="slidenum">
              <a:rPr lang="de-DE" smtClean="0"/>
              <a:t>8</a:t>
            </a:fld>
            <a:endParaRPr lang="de-DE" dirty="0"/>
          </a:p>
        </p:txBody>
      </p:sp>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3443"/>
            <a:ext cx="4426527" cy="5898348"/>
          </a:xfrm>
          <a:prstGeom prst="rect">
            <a:avLst/>
          </a:prstGeom>
        </p:spPr>
      </p:pic>
      <p:pic>
        <p:nvPicPr>
          <p:cNvPr id="3" name="Grafik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21012" y="1372983"/>
            <a:ext cx="3760742" cy="5011189"/>
          </a:xfrm>
          <a:prstGeom prst="rect">
            <a:avLst/>
          </a:prstGeom>
        </p:spPr>
      </p:pic>
      <p:pic>
        <p:nvPicPr>
          <p:cNvPr id="6" name="Grafik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21012" y="1372982"/>
            <a:ext cx="3760742" cy="5011189"/>
          </a:xfrm>
          <a:prstGeom prst="rect">
            <a:avLst/>
          </a:prstGeom>
        </p:spPr>
      </p:pic>
      <p:pic>
        <p:nvPicPr>
          <p:cNvPr id="9" name="Grafik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21012" y="1372982"/>
            <a:ext cx="3760742" cy="5011189"/>
          </a:xfrm>
          <a:prstGeom prst="rect">
            <a:avLst/>
          </a:prstGeom>
        </p:spPr>
      </p:pic>
      <p:pic>
        <p:nvPicPr>
          <p:cNvPr id="10" name="Grafik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1360" y="1372982"/>
            <a:ext cx="5011189" cy="5011189"/>
          </a:xfrm>
          <a:prstGeom prst="rect">
            <a:avLst/>
          </a:prstGeom>
        </p:spPr>
      </p:pic>
      <p:pic>
        <p:nvPicPr>
          <p:cNvPr id="11" name="Grafik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41359" y="1372982"/>
            <a:ext cx="5011189" cy="5042520"/>
          </a:xfrm>
          <a:prstGeom prst="rect">
            <a:avLst/>
          </a:prstGeom>
        </p:spPr>
      </p:pic>
      <p:pic>
        <p:nvPicPr>
          <p:cNvPr id="13" name="Grafik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41361" y="1372982"/>
            <a:ext cx="5011188" cy="5066439"/>
          </a:xfrm>
          <a:prstGeom prst="rect">
            <a:avLst/>
          </a:prstGeom>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765238625"/>
      </p:ext>
    </p:extLst>
  </p:cSld>
  <p:clrMapOvr>
    <a:masterClrMapping/>
  </p:clrMapOvr>
  <mc:AlternateContent xmlns:mc="http://schemas.openxmlformats.org/markup-compatibility/2006">
    <mc:Choice xmlns:p14="http://schemas.microsoft.com/office/powerpoint/2010/main" Requires="p14">
      <p:transition spd="med" p14:dur="700" advTm="55154">
        <p:fade/>
      </p:transition>
    </mc:Choice>
    <mc:Fallback>
      <p:transition spd="med" advTm="551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Effect transition="in" filter="fade">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de-DE" dirty="0" smtClean="0"/>
              <a:t>BA-SOMA-06-TZ-FS              Andreas Noak</a:t>
            </a:r>
            <a:endParaRPr lang="de-DE" dirty="0"/>
          </a:p>
        </p:txBody>
      </p:sp>
      <p:sp>
        <p:nvSpPr>
          <p:cNvPr id="5" name="Foliennummernplatzhalter 4"/>
          <p:cNvSpPr>
            <a:spLocks noGrp="1"/>
          </p:cNvSpPr>
          <p:nvPr>
            <p:ph type="sldNum" sz="quarter" idx="12"/>
          </p:nvPr>
        </p:nvSpPr>
        <p:spPr/>
        <p:txBody>
          <a:bodyPr/>
          <a:lstStyle/>
          <a:p>
            <a:fld id="{CA8D9AD5-F248-4919-864A-CFD76CC027D6}" type="slidenum">
              <a:rPr lang="de-DE" smtClean="0"/>
              <a:t>9</a:t>
            </a:fld>
            <a:endParaRPr lang="de-DE" dirty="0"/>
          </a:p>
        </p:txBody>
      </p:sp>
      <p:sp>
        <p:nvSpPr>
          <p:cNvPr id="3" name="Ellipse 2"/>
          <p:cNvSpPr/>
          <p:nvPr/>
        </p:nvSpPr>
        <p:spPr>
          <a:xfrm>
            <a:off x="1735282" y="2254827"/>
            <a:ext cx="8447809" cy="2743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7" name="Textfeld 6"/>
          <p:cNvSpPr txBox="1"/>
          <p:nvPr/>
        </p:nvSpPr>
        <p:spPr>
          <a:xfrm>
            <a:off x="2982190" y="3072429"/>
            <a:ext cx="6265718" cy="1107996"/>
          </a:xfrm>
          <a:prstGeom prst="rect">
            <a:avLst/>
          </a:prstGeom>
          <a:noFill/>
        </p:spPr>
        <p:txBody>
          <a:bodyPr wrap="square" rtlCol="0">
            <a:spAutoFit/>
          </a:bodyPr>
          <a:lstStyle/>
          <a:p>
            <a:r>
              <a:rPr lang="de-DE" sz="6600" dirty="0" err="1" smtClean="0">
                <a:solidFill>
                  <a:srgbClr val="FF0000"/>
                </a:solidFill>
              </a:rPr>
              <a:t>Dream</a:t>
            </a:r>
            <a:r>
              <a:rPr lang="de-DE" sz="6600" dirty="0" smtClean="0">
                <a:solidFill>
                  <a:srgbClr val="FF0000"/>
                </a:solidFill>
              </a:rPr>
              <a:t> – Team!?</a:t>
            </a:r>
            <a:endParaRPr lang="de-DE" sz="6600" dirty="0">
              <a:solidFill>
                <a:srgbClr val="FF000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545352661"/>
      </p:ext>
    </p:extLst>
  </p:cSld>
  <p:clrMapOvr>
    <a:masterClrMapping/>
  </p:clrMapOvr>
  <mc:AlternateContent xmlns:mc="http://schemas.openxmlformats.org/markup-compatibility/2006">
    <mc:Choice xmlns:p14="http://schemas.microsoft.com/office/powerpoint/2010/main" Requires="p14">
      <p:transition spd="med" p14:dur="700" advTm="9091">
        <p:fade/>
      </p:transition>
    </mc:Choice>
    <mc:Fallback>
      <p:transition spd="med" advTm="90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3" grpId="0"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4.1|5.6"/>
</p:tagLst>
</file>

<file path=ppt/tags/tag10.xml><?xml version="1.0" encoding="utf-8"?>
<p:tagLst xmlns:a="http://schemas.openxmlformats.org/drawingml/2006/main" xmlns:r="http://schemas.openxmlformats.org/officeDocument/2006/relationships" xmlns:p="http://schemas.openxmlformats.org/presentationml/2006/main">
  <p:tag name="TIMING" val="|2.7|3.9|7.7|4.1|2.1|3.8"/>
</p:tagLst>
</file>

<file path=ppt/tags/tag11.xml><?xml version="1.0" encoding="utf-8"?>
<p:tagLst xmlns:a="http://schemas.openxmlformats.org/drawingml/2006/main" xmlns:r="http://schemas.openxmlformats.org/officeDocument/2006/relationships" xmlns:p="http://schemas.openxmlformats.org/presentationml/2006/main">
  <p:tag name="TIMING" val="|9.6|1.8|11.8|15.9"/>
</p:tagLst>
</file>

<file path=ppt/tags/tag12.xml><?xml version="1.0" encoding="utf-8"?>
<p:tagLst xmlns:a="http://schemas.openxmlformats.org/drawingml/2006/main" xmlns:r="http://schemas.openxmlformats.org/officeDocument/2006/relationships" xmlns:p="http://schemas.openxmlformats.org/presentationml/2006/main">
  <p:tag name="TIMING" val="|11|3.4"/>
</p:tagLst>
</file>

<file path=ppt/tags/tag2.xml><?xml version="1.0" encoding="utf-8"?>
<p:tagLst xmlns:a="http://schemas.openxmlformats.org/drawingml/2006/main" xmlns:r="http://schemas.openxmlformats.org/officeDocument/2006/relationships" xmlns:p="http://schemas.openxmlformats.org/presentationml/2006/main">
  <p:tag name="TIMING" val="|3.6|7.6|4.7|6.2"/>
</p:tagLst>
</file>

<file path=ppt/tags/tag3.xml><?xml version="1.0" encoding="utf-8"?>
<p:tagLst xmlns:a="http://schemas.openxmlformats.org/drawingml/2006/main" xmlns:r="http://schemas.openxmlformats.org/officeDocument/2006/relationships" xmlns:p="http://schemas.openxmlformats.org/presentationml/2006/main">
  <p:tag name="TIMING" val="|1.8|8.8|6.4|7.3"/>
</p:tagLst>
</file>

<file path=ppt/tags/tag4.xml><?xml version="1.0" encoding="utf-8"?>
<p:tagLst xmlns:a="http://schemas.openxmlformats.org/drawingml/2006/main" xmlns:r="http://schemas.openxmlformats.org/officeDocument/2006/relationships" xmlns:p="http://schemas.openxmlformats.org/presentationml/2006/main">
  <p:tag name="TIMING" val="|5.5|5.6|6|6.8"/>
</p:tagLst>
</file>

<file path=ppt/tags/tag5.xml><?xml version="1.0" encoding="utf-8"?>
<p:tagLst xmlns:a="http://schemas.openxmlformats.org/drawingml/2006/main" xmlns:r="http://schemas.openxmlformats.org/officeDocument/2006/relationships" xmlns:p="http://schemas.openxmlformats.org/presentationml/2006/main">
  <p:tag name="TIMING" val="|2.2|2.6|16.7|8.4|5.7|3.1|2.6"/>
</p:tagLst>
</file>

<file path=ppt/tags/tag6.xml><?xml version="1.0" encoding="utf-8"?>
<p:tagLst xmlns:a="http://schemas.openxmlformats.org/drawingml/2006/main" xmlns:r="http://schemas.openxmlformats.org/officeDocument/2006/relationships" xmlns:p="http://schemas.openxmlformats.org/presentationml/2006/main">
  <p:tag name="TIMING" val="|1.4|6.4|8.6|7.6|7.3|12.1|8.3"/>
</p:tagLst>
</file>

<file path=ppt/tags/tag7.xml><?xml version="1.0" encoding="utf-8"?>
<p:tagLst xmlns:a="http://schemas.openxmlformats.org/drawingml/2006/main" xmlns:r="http://schemas.openxmlformats.org/officeDocument/2006/relationships" xmlns:p="http://schemas.openxmlformats.org/presentationml/2006/main">
  <p:tag name="TIMING" val="|1.4|2.3"/>
</p:tagLst>
</file>

<file path=ppt/tags/tag8.xml><?xml version="1.0" encoding="utf-8"?>
<p:tagLst xmlns:a="http://schemas.openxmlformats.org/drawingml/2006/main" xmlns:r="http://schemas.openxmlformats.org/officeDocument/2006/relationships" xmlns:p="http://schemas.openxmlformats.org/presentationml/2006/main">
  <p:tag name="TIMING" val="|8.9|2.7|12.3|1.6|4|1.2"/>
</p:tagLst>
</file>

<file path=ppt/tags/tag9.xml><?xml version="1.0" encoding="utf-8"?>
<p:tagLst xmlns:a="http://schemas.openxmlformats.org/drawingml/2006/main" xmlns:r="http://schemas.openxmlformats.org/officeDocument/2006/relationships" xmlns:p="http://schemas.openxmlformats.org/presentationml/2006/main">
  <p:tag name="TIMING" val="|11.8|2|21.5|0.9|27.9|1.4|19.9"/>
</p:tagLst>
</file>

<file path=ppt/theme/theme1.xml><?xml version="1.0" encoding="utf-8"?>
<a:theme xmlns:a="http://schemas.openxmlformats.org/drawingml/2006/main" name="Banded Design Teal 16x9">
  <a:themeElements>
    <a:clrScheme name="Banded_Design_Teal">
      <a:dk1>
        <a:srgbClr val="363D3D"/>
      </a:dk1>
      <a:lt1>
        <a:sysClr val="window" lastClr="FFFFFF"/>
      </a:lt1>
      <a:dk2>
        <a:srgbClr val="000000"/>
      </a:dk2>
      <a:lt2>
        <a:srgbClr val="E5E8E8"/>
      </a:lt2>
      <a:accent1>
        <a:srgbClr val="3AAFB2"/>
      </a:accent1>
      <a:accent2>
        <a:srgbClr val="6ABD45"/>
      </a:accent2>
      <a:accent3>
        <a:srgbClr val="EBCA21"/>
      </a:accent3>
      <a:accent4>
        <a:srgbClr val="EB8D21"/>
      </a:accent4>
      <a:accent5>
        <a:srgbClr val="EB5638"/>
      </a:accent5>
      <a:accent6>
        <a:srgbClr val="5172B1"/>
      </a:accent6>
      <a:hlink>
        <a:srgbClr val="3A9CDB"/>
      </a:hlink>
      <a:folHlink>
        <a:srgbClr val="5172B1"/>
      </a:folHlink>
    </a:clrScheme>
    <a:fontScheme name="Composite">
      <a:maj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üro">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üro Theme">
  <a:themeElements>
    <a:clrScheme name="Banded_Design_Teal">
      <a:dk1>
        <a:srgbClr val="363D3D"/>
      </a:dk1>
      <a:lt1>
        <a:sysClr val="window" lastClr="FFFFFF"/>
      </a:lt1>
      <a:dk2>
        <a:srgbClr val="000000"/>
      </a:dk2>
      <a:lt2>
        <a:srgbClr val="E5E8E8"/>
      </a:lt2>
      <a:accent1>
        <a:srgbClr val="3AAFB2"/>
      </a:accent1>
      <a:accent2>
        <a:srgbClr val="6ABD45"/>
      </a:accent2>
      <a:accent3>
        <a:srgbClr val="EBCA21"/>
      </a:accent3>
      <a:accent4>
        <a:srgbClr val="EB8D21"/>
      </a:accent4>
      <a:accent5>
        <a:srgbClr val="EB5638"/>
      </a:accent5>
      <a:accent6>
        <a:srgbClr val="5172B1"/>
      </a:accent6>
      <a:hlink>
        <a:srgbClr val="3A9CDB"/>
      </a:hlink>
      <a:folHlink>
        <a:srgbClr val="5172B1"/>
      </a:folHlink>
    </a:clrScheme>
    <a:fontScheme name="Composite">
      <a:maj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üro">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üro Theme">
  <a:themeElements>
    <a:clrScheme name="Banded_Design_Teal">
      <a:dk1>
        <a:srgbClr val="363D3D"/>
      </a:dk1>
      <a:lt1>
        <a:sysClr val="window" lastClr="FFFFFF"/>
      </a:lt1>
      <a:dk2>
        <a:srgbClr val="000000"/>
      </a:dk2>
      <a:lt2>
        <a:srgbClr val="E5E8E8"/>
      </a:lt2>
      <a:accent1>
        <a:srgbClr val="3AAFB2"/>
      </a:accent1>
      <a:accent2>
        <a:srgbClr val="6ABD45"/>
      </a:accent2>
      <a:accent3>
        <a:srgbClr val="EBCA21"/>
      </a:accent3>
      <a:accent4>
        <a:srgbClr val="EB8D21"/>
      </a:accent4>
      <a:accent5>
        <a:srgbClr val="EB5638"/>
      </a:accent5>
      <a:accent6>
        <a:srgbClr val="5172B1"/>
      </a:accent6>
      <a:hlink>
        <a:srgbClr val="3A9CDB"/>
      </a:hlink>
      <a:folHlink>
        <a:srgbClr val="5172B1"/>
      </a:folHlink>
    </a:clrScheme>
    <a:fontScheme name="Composite">
      <a:maj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üro">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8505542-BCEF-47F2-90D3-D407C4B4B16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Präsentation mit türkisem Rahmen (Breitbild)</Template>
  <TotalTime>0</TotalTime>
  <Words>1168</Words>
  <Application>Microsoft Office PowerPoint</Application>
  <PresentationFormat>Benutzerdefiniert</PresentationFormat>
  <Paragraphs>156</Paragraphs>
  <Slides>17</Slides>
  <Notes>0</Notes>
  <HiddenSlides>0</HiddenSlides>
  <MMClips>17</MMClips>
  <ScaleCrop>false</ScaleCrop>
  <HeadingPairs>
    <vt:vector size="4" baseType="variant">
      <vt:variant>
        <vt:lpstr>Design</vt:lpstr>
      </vt:variant>
      <vt:variant>
        <vt:i4>1</vt:i4>
      </vt:variant>
      <vt:variant>
        <vt:lpstr>Folientitel</vt:lpstr>
      </vt:variant>
      <vt:variant>
        <vt:i4>17</vt:i4>
      </vt:variant>
    </vt:vector>
  </HeadingPairs>
  <TitlesOfParts>
    <vt:vector size="18" baseType="lpstr">
      <vt:lpstr>Banded Design Teal 16x9</vt:lpstr>
      <vt:lpstr>Aufgaben der Teamleitung</vt:lpstr>
      <vt:lpstr>Präsentation im Rahmen der Prüfung im Modul „Teammanagement, Präsentation &amp; Moderation“</vt:lpstr>
      <vt:lpstr>PowerPoint-Präsentation</vt:lpstr>
      <vt:lpstr>Gliederung</vt:lpstr>
      <vt:lpstr>„Herausforderndes Verhalten“: Was ist das?</vt:lpstr>
      <vt:lpstr>Auswirkungen auf Mitarbeiter und Teams</vt:lpstr>
      <vt:lpstr>Was nun?</vt:lpstr>
      <vt:lpstr>Teammanagement!</vt:lpstr>
      <vt:lpstr>PowerPoint-Präsentation</vt:lpstr>
      <vt:lpstr>Management = Führung?</vt:lpstr>
      <vt:lpstr>und Bündnisse</vt:lpstr>
      <vt:lpstr>Bündnisse</vt:lpstr>
      <vt:lpstr>… um damit essentielle Rechte zu berücksichtigen:</vt:lpstr>
      <vt:lpstr>Zusammenfassung</vt:lpstr>
      <vt:lpstr>PowerPoint-Präsentation</vt:lpstr>
      <vt:lpstr>Literaturverzeichnis</vt:lpstr>
      <vt:lpstr>Bildquellen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Titellayout</dc:title>
  <dc:creator>Andreas Noak</dc:creator>
  <cp:lastModifiedBy>Andreas Noak</cp:lastModifiedBy>
  <cp:revision>41</cp:revision>
  <dcterms:created xsi:type="dcterms:W3CDTF">2016-09-14T08:17:16Z</dcterms:created>
  <dcterms:modified xsi:type="dcterms:W3CDTF">2016-09-21T07:52:47Z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TC028952549991</vt:lpwstr>
  </property>
</Properties>
</file>